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5"/>
  </p:notesMasterIdLst>
  <p:sldIdLst>
    <p:sldId id="256" r:id="rId2"/>
    <p:sldId id="257" r:id="rId3"/>
    <p:sldId id="261" r:id="rId4"/>
    <p:sldId id="263" r:id="rId5"/>
    <p:sldId id="264" r:id="rId6"/>
    <p:sldId id="265" r:id="rId7"/>
    <p:sldId id="262"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141"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6E016-B94A-4DD6-9C5B-F272D838FD48}" type="datetimeFigureOut">
              <a:rPr lang="en-US" smtClean="0"/>
              <a:t>4/25/2023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60E6-6ECD-40FE-82B6-696EB765E0E4}" type="slidenum">
              <a:rPr lang="en-US" smtClean="0"/>
              <a:t>‹N°›</a:t>
            </a:fld>
            <a:endParaRPr lang="en-US"/>
          </a:p>
        </p:txBody>
      </p:sp>
    </p:spTree>
    <p:extLst>
      <p:ext uri="{BB962C8B-B14F-4D97-AF65-F5344CB8AC3E}">
        <p14:creationId xmlns:p14="http://schemas.microsoft.com/office/powerpoint/2010/main" val="377888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660E6-6ECD-40FE-82B6-696EB765E0E4}" type="slidenum">
              <a:rPr lang="en-US" smtClean="0"/>
              <a:t>1</a:t>
            </a:fld>
            <a:endParaRPr lang="en-US"/>
          </a:p>
        </p:txBody>
      </p:sp>
    </p:spTree>
    <p:extLst>
      <p:ext uri="{BB962C8B-B14F-4D97-AF65-F5344CB8AC3E}">
        <p14:creationId xmlns:p14="http://schemas.microsoft.com/office/powerpoint/2010/main" val="236077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C85660E6-6ECD-40FE-82B6-696EB765E0E4}" type="slidenum">
              <a:rPr lang="en-US" smtClean="0"/>
              <a:t>9</a:t>
            </a:fld>
            <a:endParaRPr lang="en-US"/>
          </a:p>
        </p:txBody>
      </p:sp>
    </p:spTree>
    <p:extLst>
      <p:ext uri="{BB962C8B-B14F-4D97-AF65-F5344CB8AC3E}">
        <p14:creationId xmlns:p14="http://schemas.microsoft.com/office/powerpoint/2010/main" val="225233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C85660E6-6ECD-40FE-82B6-696EB765E0E4}" type="slidenum">
              <a:rPr lang="en-US" smtClean="0"/>
              <a:t>10</a:t>
            </a:fld>
            <a:endParaRPr lang="en-US"/>
          </a:p>
        </p:txBody>
      </p:sp>
    </p:spTree>
    <p:extLst>
      <p:ext uri="{BB962C8B-B14F-4D97-AF65-F5344CB8AC3E}">
        <p14:creationId xmlns:p14="http://schemas.microsoft.com/office/powerpoint/2010/main" val="53418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C85660E6-6ECD-40FE-82B6-696EB765E0E4}" type="slidenum">
              <a:rPr lang="en-US" smtClean="0"/>
              <a:t>14</a:t>
            </a:fld>
            <a:endParaRPr lang="en-US"/>
          </a:p>
        </p:txBody>
      </p:sp>
    </p:spTree>
    <p:extLst>
      <p:ext uri="{BB962C8B-B14F-4D97-AF65-F5344CB8AC3E}">
        <p14:creationId xmlns:p14="http://schemas.microsoft.com/office/powerpoint/2010/main" val="49572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Je ne comprends pas ta note dans le bas de la diapo</a:t>
            </a:r>
            <a:endParaRPr lang="en-US" dirty="0"/>
          </a:p>
        </p:txBody>
      </p:sp>
      <p:sp>
        <p:nvSpPr>
          <p:cNvPr id="4" name="Espace réservé du numéro de diapositive 3"/>
          <p:cNvSpPr>
            <a:spLocks noGrp="1"/>
          </p:cNvSpPr>
          <p:nvPr>
            <p:ph type="sldNum" sz="quarter" idx="5"/>
          </p:nvPr>
        </p:nvSpPr>
        <p:spPr/>
        <p:txBody>
          <a:bodyPr/>
          <a:lstStyle/>
          <a:p>
            <a:fld id="{C85660E6-6ECD-40FE-82B6-696EB765E0E4}" type="slidenum">
              <a:rPr lang="en-US" smtClean="0"/>
              <a:t>17</a:t>
            </a:fld>
            <a:endParaRPr lang="en-US"/>
          </a:p>
        </p:txBody>
      </p:sp>
    </p:spTree>
    <p:extLst>
      <p:ext uri="{BB962C8B-B14F-4D97-AF65-F5344CB8AC3E}">
        <p14:creationId xmlns:p14="http://schemas.microsoft.com/office/powerpoint/2010/main" val="144439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549A-903C-AE1B-9977-B4272C32C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16946-ED57-6F44-F8DD-9B4F679F9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C0740-905F-229E-F852-B115859419F5}"/>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AA4D9EE8-F7A3-0B2B-1A2C-AD88A688D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9F3EB-E8E3-B2BC-DDA3-A6C3381ED928}"/>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76666542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1946-7EAE-D7D3-161B-4EE02B7CB1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57724B-29B7-D74A-F934-88DBA1DFB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F64E7-1193-4D6C-FD23-37FB0F536CBB}"/>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25DE0DC7-201F-42B2-6C09-271AED96B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CA5DC-B60E-4E78-C4BB-A92611192242}"/>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2479180640"/>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FAB4A-0975-CE38-4DED-AB5D17DDA2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AF60E-9E0B-9FEA-33B6-60D116E739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F5480-CC4A-418D-F3CB-DCAF2E7E54AD}"/>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C02447ED-D434-1AA3-5099-587F4B087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574CB-1B2B-F727-E603-A54C46618201}"/>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95809480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8C9C-34BF-6DE0-0BEC-B03838A28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9D983-1319-B4EC-DA26-E13F3FD99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13E83F-5A82-04D2-78CC-DC8A0BAF35F4}"/>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7FFB32F1-4195-3301-0189-06B3C2AFC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22BBF-6344-0773-FF65-6FB24D2D5712}"/>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861667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94B7-F5C7-8E00-8EF0-2AAEE6C14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9FE32-DB87-A36A-BDEE-BA73C754E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1D8409-AD81-E42E-5DA6-066C2CCEE487}"/>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5AF5A5C7-DA67-C308-CA8D-8F6978787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B149F-C9EF-48D7-F1A9-7206E55B088D}"/>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257510910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E9848-C7D9-5A77-3E0A-34DE8055C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01EA2D-7F06-E9E5-6A56-F4B5D9FD74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A241C3-BD2D-724F-9109-174123D7D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483DD0-54D1-03EA-8A9D-828A0FA3D883}"/>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6" name="Footer Placeholder 5">
            <a:extLst>
              <a:ext uri="{FF2B5EF4-FFF2-40B4-BE49-F238E27FC236}">
                <a16:creationId xmlns:a16="http://schemas.microsoft.com/office/drawing/2014/main" id="{D6AEA0F0-0E92-8436-4F60-79629A8C3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DE88A-3DAC-ECA4-AE4A-85EA13736E0E}"/>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78529687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DEE0-A581-2EDB-5A7E-D69A8A92E5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3D93C-33A0-C3A9-A172-B649262E8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0400B-75C5-214F-3659-18E225FC1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6AFD6-AEB9-6793-8341-D032585032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A537AE-4B1B-498A-3719-57FE776FD5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F6FD2-46BF-B32C-5119-91CDC8F0BBF6}"/>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8" name="Footer Placeholder 7">
            <a:extLst>
              <a:ext uri="{FF2B5EF4-FFF2-40B4-BE49-F238E27FC236}">
                <a16:creationId xmlns:a16="http://schemas.microsoft.com/office/drawing/2014/main" id="{DD871857-E506-512B-FA03-CE8421D186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CFB282-D6E2-B61B-1DF7-393B861855D3}"/>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1616575238"/>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DFF8-9AFF-C729-8180-F964C3B82A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70CA57-BBE9-82B3-EDED-1B4A038975D8}"/>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4" name="Footer Placeholder 3">
            <a:extLst>
              <a:ext uri="{FF2B5EF4-FFF2-40B4-BE49-F238E27FC236}">
                <a16:creationId xmlns:a16="http://schemas.microsoft.com/office/drawing/2014/main" id="{896282AC-1A8B-9F3A-B833-2C1632AB3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288FC-74A5-1C6A-64C6-2836B62F2CE7}"/>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75632700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FDC87-26E4-5D07-DE30-4E6D8AD155FF}"/>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3" name="Footer Placeholder 2">
            <a:extLst>
              <a:ext uri="{FF2B5EF4-FFF2-40B4-BE49-F238E27FC236}">
                <a16:creationId xmlns:a16="http://schemas.microsoft.com/office/drawing/2014/main" id="{0C0B3FE9-7990-CB65-3265-CDB284223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DA2240-1B66-8B24-90FB-44D03C6A2622}"/>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868546912"/>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77DE-2437-4DA6-57C8-A724F399D5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44E847-7385-C243-EB50-D5347E650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4144C0-B22B-4D1B-BF8D-F840A7C68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B8157-A0CA-9C81-5C31-AA95560CD428}"/>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6" name="Footer Placeholder 5">
            <a:extLst>
              <a:ext uri="{FF2B5EF4-FFF2-40B4-BE49-F238E27FC236}">
                <a16:creationId xmlns:a16="http://schemas.microsoft.com/office/drawing/2014/main" id="{057E69EA-CF57-2895-506F-A0486FD9E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E030B-DEFE-7512-5BB2-193E4D375805}"/>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389276111"/>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46A9-36BA-00AF-034A-E1A8B7D1A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530C2-C624-2C4B-B79C-AF2FD408D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FF65F4-D924-E36D-656A-AE31C36E6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87145-8261-6AA2-5655-506CC3DA226E}"/>
              </a:ext>
            </a:extLst>
          </p:cNvPr>
          <p:cNvSpPr>
            <a:spLocks noGrp="1"/>
          </p:cNvSpPr>
          <p:nvPr>
            <p:ph type="dt" sz="half" idx="10"/>
          </p:nvPr>
        </p:nvSpPr>
        <p:spPr/>
        <p:txBody>
          <a:bodyPr/>
          <a:lstStyle/>
          <a:p>
            <a:fld id="{8501A7CA-2816-4976-AEB1-AC2BC89912F3}" type="datetimeFigureOut">
              <a:rPr lang="en-US" smtClean="0"/>
              <a:t>4/25/2023</a:t>
            </a:fld>
            <a:endParaRPr lang="en-US"/>
          </a:p>
        </p:txBody>
      </p:sp>
      <p:sp>
        <p:nvSpPr>
          <p:cNvPr id="6" name="Footer Placeholder 5">
            <a:extLst>
              <a:ext uri="{FF2B5EF4-FFF2-40B4-BE49-F238E27FC236}">
                <a16:creationId xmlns:a16="http://schemas.microsoft.com/office/drawing/2014/main" id="{AC3C9411-90B5-45E9-1158-040C9C918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700CD-A70A-7D5B-20C1-425E8494100C}"/>
              </a:ext>
            </a:extLst>
          </p:cNvPr>
          <p:cNvSpPr>
            <a:spLocks noGrp="1"/>
          </p:cNvSpPr>
          <p:nvPr>
            <p:ph type="sldNum" sz="quarter" idx="12"/>
          </p:nvPr>
        </p:nvSpPr>
        <p:spPr/>
        <p:txBody>
          <a:bodyPr/>
          <a:lstStyle/>
          <a:p>
            <a:fld id="{76E2FE85-24FD-435A-989B-245CDEAA1536}" type="slidenum">
              <a:rPr lang="en-US" smtClean="0"/>
              <a:t>‹N°›</a:t>
            </a:fld>
            <a:endParaRPr lang="en-US"/>
          </a:p>
        </p:txBody>
      </p:sp>
    </p:spTree>
    <p:extLst>
      <p:ext uri="{BB962C8B-B14F-4D97-AF65-F5344CB8AC3E}">
        <p14:creationId xmlns:p14="http://schemas.microsoft.com/office/powerpoint/2010/main" val="389627383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B8A38-4BD2-A388-BF0F-AAA37F717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DD1792-3194-0D38-C0CB-A28CE1CF3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ED29D-035A-5D3A-C26A-68BA67923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1A7CA-2816-4976-AEB1-AC2BC89912F3}" type="datetimeFigureOut">
              <a:rPr lang="en-US" smtClean="0"/>
              <a:t>4/25/2023</a:t>
            </a:fld>
            <a:endParaRPr lang="en-US"/>
          </a:p>
        </p:txBody>
      </p:sp>
      <p:sp>
        <p:nvSpPr>
          <p:cNvPr id="5" name="Footer Placeholder 4">
            <a:extLst>
              <a:ext uri="{FF2B5EF4-FFF2-40B4-BE49-F238E27FC236}">
                <a16:creationId xmlns:a16="http://schemas.microsoft.com/office/drawing/2014/main" id="{FED5651E-E8B4-2FFC-04D9-706EBB5D8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3D257F-5C75-46C4-F4C1-6626314B1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2FE85-24FD-435A-989B-245CDEAA1536}" type="slidenum">
              <a:rPr lang="en-US" smtClean="0"/>
              <a:t>‹N°›</a:t>
            </a:fld>
            <a:endParaRPr lang="en-US"/>
          </a:p>
        </p:txBody>
      </p:sp>
    </p:spTree>
    <p:extLst>
      <p:ext uri="{BB962C8B-B14F-4D97-AF65-F5344CB8AC3E}">
        <p14:creationId xmlns:p14="http://schemas.microsoft.com/office/powerpoint/2010/main" val="221424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mailto:edocsportal.portaildoc@fpslreb-crtespf.gc.ca"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docsportal-portaildoc.fpslreb-crtespf.gc.ca/login-eng.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edocsportal.portaildoc@fpslreb-crtespf.gc.c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edocsportal.portaildoc@fpslreb-crtespf.gc.c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ocsportal-portaildoc.fpslreb-crtespf.gc.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edocsportal.portaildoc@fpslreb-crtespf.gc.ca"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B7CB6BD-492B-9073-B8B4-A962AEB8AAB7}"/>
              </a:ext>
            </a:extLst>
          </p:cNvPr>
          <p:cNvSpPr>
            <a:spLocks noGrp="1"/>
          </p:cNvSpPr>
          <p:nvPr>
            <p:ph type="ctrTitle"/>
          </p:nvPr>
        </p:nvSpPr>
        <p:spPr>
          <a:xfrm>
            <a:off x="660041" y="2767106"/>
            <a:ext cx="2880828" cy="3071906"/>
          </a:xfrm>
        </p:spPr>
        <p:txBody>
          <a:bodyPr vert="horz" lIns="91440" tIns="45720" rIns="91440" bIns="45720" rtlCol="0" anchor="t">
            <a:normAutofit/>
          </a:bodyPr>
          <a:lstStyle/>
          <a:p>
            <a:pPr algn="l"/>
            <a:r>
              <a:rPr lang="en-US" sz="3100" kern="1200" cap="all" dirty="0">
                <a:solidFill>
                  <a:srgbClr val="FFFFFF"/>
                </a:solidFill>
                <a:effectLst/>
                <a:latin typeface="+mj-lt"/>
                <a:ea typeface="+mj-ea"/>
                <a:cs typeface="+mj-cs"/>
              </a:rPr>
              <a:t>Introduction </a:t>
            </a:r>
            <a:br>
              <a:rPr lang="en-US" sz="3100" kern="1200" cap="all" dirty="0">
                <a:solidFill>
                  <a:srgbClr val="FFFFFF"/>
                </a:solidFill>
                <a:effectLst/>
                <a:latin typeface="+mj-lt"/>
                <a:ea typeface="+mj-ea"/>
                <a:cs typeface="+mj-cs"/>
              </a:rPr>
            </a:br>
            <a:r>
              <a:rPr lang="en-US" sz="3100" kern="1200" cap="all" dirty="0">
                <a:solidFill>
                  <a:srgbClr val="FFFFFF"/>
                </a:solidFill>
                <a:effectLst/>
                <a:latin typeface="+mj-lt"/>
                <a:ea typeface="+mj-ea"/>
                <a:cs typeface="+mj-cs"/>
              </a:rPr>
              <a:t>to the </a:t>
            </a:r>
            <a:br>
              <a:rPr lang="en-US" sz="3100" kern="1200" cap="all" dirty="0">
                <a:solidFill>
                  <a:srgbClr val="FFFFFF"/>
                </a:solidFill>
                <a:effectLst/>
                <a:latin typeface="+mj-lt"/>
                <a:ea typeface="+mj-ea"/>
                <a:cs typeface="+mj-cs"/>
              </a:rPr>
            </a:br>
            <a:r>
              <a:rPr lang="en-US" sz="3100" kern="1200" cap="all" dirty="0">
                <a:solidFill>
                  <a:srgbClr val="FFFFFF"/>
                </a:solidFill>
                <a:effectLst/>
                <a:latin typeface="+mj-lt"/>
                <a:ea typeface="+mj-ea"/>
                <a:cs typeface="+mj-cs"/>
              </a:rPr>
              <a:t>FPSLREB’s  </a:t>
            </a:r>
            <a:br>
              <a:rPr lang="en-US" sz="3100" kern="1200" cap="all" dirty="0">
                <a:solidFill>
                  <a:srgbClr val="FFFFFF"/>
                </a:solidFill>
                <a:effectLst/>
                <a:latin typeface="+mj-lt"/>
                <a:ea typeface="+mj-ea"/>
                <a:cs typeface="+mj-cs"/>
              </a:rPr>
            </a:br>
            <a:r>
              <a:rPr lang="en-US" sz="3100" b="1" kern="1200" cap="all" dirty="0">
                <a:solidFill>
                  <a:srgbClr val="FFFFFF"/>
                </a:solidFill>
                <a:effectLst/>
                <a:latin typeface="+mj-lt"/>
                <a:ea typeface="+mj-ea"/>
                <a:cs typeface="+mj-cs"/>
              </a:rPr>
              <a:t>E-Docs </a:t>
            </a:r>
            <a:br>
              <a:rPr lang="en-US" sz="3100" b="1" kern="1200" cap="all" dirty="0">
                <a:solidFill>
                  <a:srgbClr val="FFFFFF"/>
                </a:solidFill>
                <a:effectLst/>
                <a:latin typeface="+mj-lt"/>
                <a:ea typeface="+mj-ea"/>
                <a:cs typeface="+mj-cs"/>
              </a:rPr>
            </a:br>
            <a:r>
              <a:rPr lang="en-US" sz="3100" b="1" kern="1200" cap="all" dirty="0">
                <a:solidFill>
                  <a:srgbClr val="FFFFFF"/>
                </a:solidFill>
                <a:effectLst/>
                <a:latin typeface="+mj-lt"/>
                <a:ea typeface="+mj-ea"/>
                <a:cs typeface="+mj-cs"/>
              </a:rPr>
              <a:t>Portal</a:t>
            </a:r>
            <a:endParaRPr lang="en-US" sz="3100" b="1" kern="1200" dirty="0">
              <a:solidFill>
                <a:srgbClr val="FFFFFF"/>
              </a:solidFill>
              <a:latin typeface="+mj-lt"/>
              <a:ea typeface="+mj-ea"/>
              <a:cs typeface="+mj-cs"/>
            </a:endParaRPr>
          </a:p>
        </p:txBody>
      </p:sp>
      <p:pic>
        <p:nvPicPr>
          <p:cNvPr id="10" name="Picture 9" descr="A screenshot of a computer&#10;&#10;Description automatically generated with medium confidence">
            <a:extLst>
              <a:ext uri="{FF2B5EF4-FFF2-40B4-BE49-F238E27FC236}">
                <a16:creationId xmlns:a16="http://schemas.microsoft.com/office/drawing/2014/main" id="{C059F499-4353-D0D1-53AC-6D8C0C7DCFE9}"/>
              </a:ext>
            </a:extLst>
          </p:cNvPr>
          <p:cNvPicPr>
            <a:picLocks noChangeAspect="1"/>
          </p:cNvPicPr>
          <p:nvPr/>
        </p:nvPicPr>
        <p:blipFill>
          <a:blip r:embed="rId3"/>
          <a:stretch>
            <a:fillRect/>
          </a:stretch>
        </p:blipFill>
        <p:spPr>
          <a:xfrm>
            <a:off x="4509049" y="2950295"/>
            <a:ext cx="7225748" cy="957410"/>
          </a:xfrm>
          <a:prstGeom prst="rect">
            <a:avLst/>
          </a:prstGeom>
        </p:spPr>
      </p:pic>
    </p:spTree>
    <p:extLst>
      <p:ext uri="{BB962C8B-B14F-4D97-AF65-F5344CB8AC3E}">
        <p14:creationId xmlns:p14="http://schemas.microsoft.com/office/powerpoint/2010/main" val="725784194"/>
      </p:ext>
    </p:extLst>
  </p:cSld>
  <p:clrMapOvr>
    <a:masterClrMapping/>
  </p:clrMapOvr>
  <mc:AlternateContent xmlns:mc="http://schemas.openxmlformats.org/markup-compatibility/2006" xmlns:p159="http://schemas.microsoft.com/office/powerpoint/2015/09/main">
    <mc:Choice Requires="p159">
      <p:transition spd="slow"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6" presetClass="entr" presetSubtype="21"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57755" y="1321323"/>
            <a:ext cx="7437553" cy="1933053"/>
          </a:xfrm>
        </p:spPr>
        <p:txBody>
          <a:bodyPr anchor="ctr">
            <a:normAutofit fontScale="92500" lnSpcReduction="20000"/>
          </a:bodyPr>
          <a:lstStyle/>
          <a:p>
            <a:pPr marL="457200" lvl="1" indent="0">
              <a:buNone/>
            </a:pPr>
            <a:endParaRPr lang="en-US" b="1" cap="all" dirty="0"/>
          </a:p>
          <a:p>
            <a:pPr marL="457200" lvl="1" indent="0">
              <a:buNone/>
            </a:pPr>
            <a:endParaRPr lang="en-US" b="1" cap="all" dirty="0"/>
          </a:p>
          <a:p>
            <a:pPr marL="0" indent="0">
              <a:buNone/>
            </a:pPr>
            <a:r>
              <a:rPr lang="en-US" sz="3000" b="1" cap="all" dirty="0"/>
              <a:t>How to upload Documents (</a:t>
            </a:r>
            <a:r>
              <a:rPr lang="en-US" sz="3000" b="1" dirty="0"/>
              <a:t>continued</a:t>
            </a:r>
            <a:r>
              <a:rPr lang="en-US" sz="3000" b="1" cap="all" dirty="0"/>
              <a:t>)</a:t>
            </a:r>
            <a:endParaRPr lang="en-US" sz="3000" dirty="0"/>
          </a:p>
          <a:p>
            <a:pPr marL="0" marR="0" lvl="0" indent="0">
              <a:lnSpc>
                <a:spcPct val="115000"/>
              </a:lnSpc>
              <a:spcBef>
                <a:spcPts val="0"/>
              </a:spcBef>
              <a:spcAft>
                <a:spcPts val="1000"/>
              </a:spcAft>
              <a:buNone/>
            </a:pPr>
            <a:endParaRPr lang="en-US" sz="2000" dirty="0">
              <a:latin typeface="Calibri" panose="020F0502020204030204" pitchFamily="34" charset="0"/>
              <a:ea typeface="Calibri" panose="020F0502020204030204" pitchFamily="34" charset="0"/>
            </a:endParaRPr>
          </a:p>
          <a:p>
            <a:pPr>
              <a:lnSpc>
                <a:spcPct val="115000"/>
              </a:lnSpc>
              <a:spcBef>
                <a:spcPts val="0"/>
              </a:spcBef>
              <a:spcAft>
                <a:spcPts val="1000"/>
              </a:spcAft>
            </a:pPr>
            <a:r>
              <a:rPr lang="en-US" sz="2000" dirty="0">
                <a:latin typeface="Calibri" panose="020F0502020204030204" pitchFamily="34" charset="0"/>
                <a:ea typeface="Calibri" panose="020F0502020204030204" pitchFamily="34" charset="0"/>
              </a:rPr>
              <a:t>Select the Event for which you wish to upload documents.</a:t>
            </a:r>
            <a:endParaRPr lang="en-US" sz="2400" dirty="0">
              <a:latin typeface="Calibri" panose="020F0502020204030204" pitchFamily="34" charset="0"/>
              <a:ea typeface="Calibri" panose="020F0502020204030204" pitchFamily="34" charset="0"/>
            </a:endParaRPr>
          </a:p>
          <a:p>
            <a:pPr marL="0" indent="0">
              <a:buNone/>
            </a:pPr>
            <a:endParaRPr lang="en-US" sz="1900" dirty="0"/>
          </a:p>
          <a:p>
            <a:pPr marL="0" indent="0">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3"/>
          <a:stretch>
            <a:fillRect/>
          </a:stretch>
        </p:blipFill>
        <p:spPr>
          <a:xfrm>
            <a:off x="4037827" y="10133"/>
            <a:ext cx="8151126" cy="1111792"/>
          </a:xfrm>
          <a:prstGeom prst="rect">
            <a:avLst/>
          </a:prstGeom>
        </p:spPr>
      </p:pic>
      <p:pic>
        <p:nvPicPr>
          <p:cNvPr id="5" name="Picture 4">
            <a:extLst>
              <a:ext uri="{FF2B5EF4-FFF2-40B4-BE49-F238E27FC236}">
                <a16:creationId xmlns:a16="http://schemas.microsoft.com/office/drawing/2014/main" id="{BA0ED809-68B4-75E4-DBC3-4A4488DAD8A9}"/>
              </a:ext>
            </a:extLst>
          </p:cNvPr>
          <p:cNvPicPr>
            <a:picLocks noChangeAspect="1"/>
          </p:cNvPicPr>
          <p:nvPr/>
        </p:nvPicPr>
        <p:blipFill>
          <a:blip r:embed="rId4"/>
          <a:stretch>
            <a:fillRect/>
          </a:stretch>
        </p:blipFill>
        <p:spPr>
          <a:xfrm>
            <a:off x="4442514" y="3254376"/>
            <a:ext cx="6406992" cy="1371600"/>
          </a:xfrm>
          <a:prstGeom prst="rect">
            <a:avLst/>
          </a:prstGeom>
        </p:spPr>
      </p:pic>
      <p:cxnSp>
        <p:nvCxnSpPr>
          <p:cNvPr id="6" name="Straight Arrow Connector 5">
            <a:extLst>
              <a:ext uri="{FF2B5EF4-FFF2-40B4-BE49-F238E27FC236}">
                <a16:creationId xmlns:a16="http://schemas.microsoft.com/office/drawing/2014/main" id="{F57C8784-3E7C-AF28-9C04-BF6FAD6D3D77}"/>
              </a:ext>
            </a:extLst>
          </p:cNvPr>
          <p:cNvCxnSpPr>
            <a:cxnSpLocks/>
          </p:cNvCxnSpPr>
          <p:nvPr/>
        </p:nvCxnSpPr>
        <p:spPr>
          <a:xfrm>
            <a:off x="6543413" y="2835479"/>
            <a:ext cx="4194045" cy="1282813"/>
          </a:xfrm>
          <a:prstGeom prst="straightConnector1">
            <a:avLst/>
          </a:prstGeom>
          <a:ln w="254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EA90A9-1997-5F08-EF97-554F09D70408}"/>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 </a:t>
            </a:r>
          </a:p>
          <a:p>
            <a:endParaRPr lang="en-US" sz="3100" cap="all" dirty="0">
              <a:solidFill>
                <a:srgbClr val="FFFFFF"/>
              </a:solidFill>
            </a:endParaRPr>
          </a:p>
          <a:p>
            <a:r>
              <a:rPr lang="en-US" sz="3100" b="1" cap="all" dirty="0">
                <a:solidFill>
                  <a:srgbClr val="FFFFFF"/>
                </a:solidFill>
              </a:rPr>
              <a:t>Document upload</a:t>
            </a:r>
            <a:endParaRPr lang="en-US" sz="3100" b="1" dirty="0">
              <a:solidFill>
                <a:srgbClr val="FFFFFF"/>
              </a:solidFill>
            </a:endParaRPr>
          </a:p>
        </p:txBody>
      </p:sp>
    </p:spTree>
    <p:extLst>
      <p:ext uri="{BB962C8B-B14F-4D97-AF65-F5344CB8AC3E}">
        <p14:creationId xmlns:p14="http://schemas.microsoft.com/office/powerpoint/2010/main" val="10985442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anim calcmode="lin" valueType="num">
                                      <p:cBhvr>
                                        <p:cTn id="24"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500"/>
                                        <p:tgtEl>
                                          <p:spTgt spid="5"/>
                                        </p:tgtEl>
                                      </p:cBhvr>
                                    </p:animEffect>
                                  </p:childTnLst>
                                </p:cTn>
                              </p:par>
                            </p:childTnLst>
                          </p:cTn>
                        </p:par>
                        <p:par>
                          <p:cTn id="30" fill="hold">
                            <p:stCondLst>
                              <p:cond delay="6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57755" y="1321322"/>
            <a:ext cx="7703873" cy="2708349"/>
          </a:xfrm>
        </p:spPr>
        <p:txBody>
          <a:bodyPr anchor="ctr">
            <a:normAutofit fontScale="62500" lnSpcReduction="20000"/>
          </a:bodyPr>
          <a:lstStyle/>
          <a:p>
            <a:pPr marL="457200" lvl="1" indent="0">
              <a:buNone/>
            </a:pPr>
            <a:endParaRPr lang="en-US" b="1" cap="all" dirty="0"/>
          </a:p>
          <a:p>
            <a:pPr marL="457200" lvl="1" indent="0">
              <a:buNone/>
            </a:pPr>
            <a:endParaRPr lang="en-US" b="1" cap="all" dirty="0"/>
          </a:p>
          <a:p>
            <a:pPr marL="0" indent="0">
              <a:buNone/>
            </a:pPr>
            <a:r>
              <a:rPr lang="en-US" sz="4200" b="1" cap="all" dirty="0"/>
              <a:t>How to UPLOAD Documents </a:t>
            </a:r>
            <a:r>
              <a:rPr lang="en-US" sz="4200" b="1" dirty="0"/>
              <a:t>(continued)</a:t>
            </a:r>
            <a:endParaRPr lang="en-US" sz="4200" dirty="0"/>
          </a:p>
          <a:p>
            <a:pPr marL="0" marR="0" lvl="0" indent="0">
              <a:lnSpc>
                <a:spcPct val="115000"/>
              </a:lnSpc>
              <a:spcBef>
                <a:spcPts val="0"/>
              </a:spcBef>
              <a:spcAft>
                <a:spcPts val="1000"/>
              </a:spcAft>
              <a:buNone/>
            </a:pPr>
            <a:endParaRPr lang="en-US" sz="2600" dirty="0">
              <a:latin typeface="Calibri" panose="020F0502020204030204" pitchFamily="34" charset="0"/>
              <a:ea typeface="Calibri" panose="020F0502020204030204" pitchFamily="34" charset="0"/>
            </a:endParaRPr>
          </a:p>
          <a:p>
            <a:pPr>
              <a:lnSpc>
                <a:spcPct val="115000"/>
              </a:lnSpc>
              <a:spcBef>
                <a:spcPts val="0"/>
              </a:spcBef>
              <a:spcAft>
                <a:spcPts val="1000"/>
              </a:spcAft>
            </a:pPr>
            <a:r>
              <a:rPr lang="en-US" sz="2900" dirty="0">
                <a:latin typeface="Calibri" panose="020F0502020204030204" pitchFamily="34" charset="0"/>
                <a:ea typeface="Calibri" panose="020F0502020204030204" pitchFamily="34" charset="0"/>
              </a:rPr>
              <a:t> Click on </a:t>
            </a:r>
            <a:r>
              <a:rPr lang="en-US" sz="2900" b="1" dirty="0">
                <a:latin typeface="Calibri" panose="020F0502020204030204" pitchFamily="34" charset="0"/>
                <a:ea typeface="Calibri" panose="020F0502020204030204" pitchFamily="34" charset="0"/>
              </a:rPr>
              <a:t>Choose File</a:t>
            </a:r>
            <a:r>
              <a:rPr lang="en-US" sz="2900" dirty="0">
                <a:latin typeface="Calibri" panose="020F0502020204030204" pitchFamily="34" charset="0"/>
                <a:ea typeface="Calibri" panose="020F0502020204030204" pitchFamily="34" charset="0"/>
              </a:rPr>
              <a:t> to browse through the files you wish to submit -  </a:t>
            </a:r>
            <a:r>
              <a:rPr lang="en-US" sz="2900" b="1" dirty="0">
                <a:latin typeface="Calibri" panose="020F0502020204030204" pitchFamily="34" charset="0"/>
                <a:ea typeface="Calibri" panose="020F0502020204030204" pitchFamily="34" charset="0"/>
              </a:rPr>
              <a:t>select your files one at a time</a:t>
            </a:r>
            <a:r>
              <a:rPr lang="en-US" sz="2900" dirty="0">
                <a:latin typeface="Calibri" panose="020F0502020204030204" pitchFamily="34" charset="0"/>
                <a:ea typeface="Calibri" panose="020F0502020204030204" pitchFamily="34" charset="0"/>
              </a:rPr>
              <a:t>. </a:t>
            </a:r>
          </a:p>
          <a:p>
            <a:pPr>
              <a:lnSpc>
                <a:spcPct val="115000"/>
              </a:lnSpc>
              <a:spcBef>
                <a:spcPts val="0"/>
              </a:spcBef>
              <a:spcAft>
                <a:spcPts val="1000"/>
              </a:spcAft>
            </a:pPr>
            <a:r>
              <a:rPr lang="en-US" sz="2900" dirty="0">
                <a:latin typeface="Calibri" panose="020F0502020204030204" pitchFamily="34" charset="0"/>
                <a:ea typeface="Calibri" panose="020F0502020204030204" pitchFamily="34" charset="0"/>
              </a:rPr>
              <a:t>Select the appropriate </a:t>
            </a:r>
            <a:r>
              <a:rPr lang="en-US" sz="2900" b="1" dirty="0">
                <a:latin typeface="Calibri" panose="020F0502020204030204" pitchFamily="34" charset="0"/>
                <a:ea typeface="Calibri" panose="020F0502020204030204" pitchFamily="34" charset="0"/>
              </a:rPr>
              <a:t>Document Type</a:t>
            </a:r>
            <a:r>
              <a:rPr lang="en-US" sz="2900" dirty="0">
                <a:latin typeface="Calibri" panose="020F0502020204030204" pitchFamily="34" charset="0"/>
                <a:ea typeface="Calibri" panose="020F0502020204030204" pitchFamily="34" charset="0"/>
              </a:rPr>
              <a:t> from the drop down menu</a:t>
            </a:r>
          </a:p>
          <a:p>
            <a:pPr>
              <a:lnSpc>
                <a:spcPct val="115000"/>
              </a:lnSpc>
              <a:spcBef>
                <a:spcPts val="0"/>
              </a:spcBef>
              <a:spcAft>
                <a:spcPts val="1000"/>
              </a:spcAft>
            </a:pPr>
            <a:r>
              <a:rPr lang="en-US" sz="2900" dirty="0">
                <a:latin typeface="Calibri" panose="020F0502020204030204" pitchFamily="34" charset="0"/>
                <a:ea typeface="Calibri" panose="020F0502020204030204" pitchFamily="34" charset="0"/>
              </a:rPr>
              <a:t>Click on </a:t>
            </a:r>
            <a:r>
              <a:rPr lang="en-US" sz="2900" b="1" dirty="0">
                <a:latin typeface="Calibri" panose="020F0502020204030204" pitchFamily="34" charset="0"/>
                <a:ea typeface="Calibri" panose="020F0502020204030204" pitchFamily="34" charset="0"/>
              </a:rPr>
              <a:t>Attach.</a:t>
            </a:r>
          </a:p>
          <a:p>
            <a:pPr marL="0" indent="0">
              <a:buNone/>
            </a:pPr>
            <a:endParaRPr lang="en-US" sz="1900" dirty="0"/>
          </a:p>
          <a:p>
            <a:pPr marL="0" indent="0">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2" name="Picture 1">
            <a:extLst>
              <a:ext uri="{FF2B5EF4-FFF2-40B4-BE49-F238E27FC236}">
                <a16:creationId xmlns:a16="http://schemas.microsoft.com/office/drawing/2014/main" id="{5900DF28-95FF-DA90-DECE-A16CAC255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442" y="3892743"/>
            <a:ext cx="7698338" cy="2377440"/>
          </a:xfrm>
          <a:prstGeom prst="rect">
            <a:avLst/>
          </a:prstGeom>
          <a:ln w="12700">
            <a:solidFill>
              <a:srgbClr val="FF0000"/>
            </a:solidFill>
          </a:ln>
        </p:spPr>
      </p:pic>
      <p:sp>
        <p:nvSpPr>
          <p:cNvPr id="7" name="Arrow: Down 6">
            <a:extLst>
              <a:ext uri="{FF2B5EF4-FFF2-40B4-BE49-F238E27FC236}">
                <a16:creationId xmlns:a16="http://schemas.microsoft.com/office/drawing/2014/main" id="{FBD0B166-D6CF-8D27-D6D9-47CB798FBC00}"/>
              </a:ext>
            </a:extLst>
          </p:cNvPr>
          <p:cNvSpPr/>
          <p:nvPr/>
        </p:nvSpPr>
        <p:spPr>
          <a:xfrm rot="5400000">
            <a:off x="7122302" y="4752777"/>
            <a:ext cx="599088" cy="1109369"/>
          </a:xfrm>
          <a:prstGeom prst="downArrow">
            <a:avLst>
              <a:gd name="adj1" fmla="val 50000"/>
              <a:gd name="adj2" fmla="val 48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5879C7C-62B4-8B76-E43F-EA90940FF52C}"/>
              </a:ext>
            </a:extLst>
          </p:cNvPr>
          <p:cNvSpPr/>
          <p:nvPr/>
        </p:nvSpPr>
        <p:spPr>
          <a:xfrm rot="20236884">
            <a:off x="4263121" y="3634484"/>
            <a:ext cx="599088" cy="1109369"/>
          </a:xfrm>
          <a:prstGeom prst="downArrow">
            <a:avLst>
              <a:gd name="adj1" fmla="val 50000"/>
              <a:gd name="adj2" fmla="val 481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A824E57-F043-0DCA-AC62-79B1680ADDB0}"/>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 </a:t>
            </a:r>
          </a:p>
          <a:p>
            <a:endParaRPr lang="en-US" sz="3100" cap="all" dirty="0">
              <a:solidFill>
                <a:srgbClr val="FFFFFF"/>
              </a:solidFill>
            </a:endParaRPr>
          </a:p>
          <a:p>
            <a:r>
              <a:rPr lang="en-US" sz="3100" b="1" cap="all" dirty="0">
                <a:solidFill>
                  <a:srgbClr val="FFFFFF"/>
                </a:solidFill>
              </a:rPr>
              <a:t>Document upload</a:t>
            </a:r>
            <a:endParaRPr lang="en-US" sz="3100" b="1" dirty="0">
              <a:solidFill>
                <a:srgbClr val="FFFFFF"/>
              </a:solidFill>
            </a:endParaRPr>
          </a:p>
        </p:txBody>
      </p:sp>
      <p:cxnSp>
        <p:nvCxnSpPr>
          <p:cNvPr id="9" name="Straight Arrow Connector 8">
            <a:extLst>
              <a:ext uri="{FF2B5EF4-FFF2-40B4-BE49-F238E27FC236}">
                <a16:creationId xmlns:a16="http://schemas.microsoft.com/office/drawing/2014/main" id="{7339C684-D5BE-9D98-FE97-B05419635516}"/>
              </a:ext>
            </a:extLst>
          </p:cNvPr>
          <p:cNvCxnSpPr/>
          <p:nvPr/>
        </p:nvCxnSpPr>
        <p:spPr>
          <a:xfrm flipH="1">
            <a:off x="5053191" y="5753100"/>
            <a:ext cx="1390650" cy="0"/>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6902211"/>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500"/>
                                        <p:tgtEl>
                                          <p:spTgt spid="3">
                                            <p:txEl>
                                              <p:pRg st="4" end="4"/>
                                            </p:txEl>
                                          </p:spTgt>
                                        </p:tgtEl>
                                      </p:cBhvr>
                                    </p:animEffect>
                                    <p:anim calcmode="lin" valueType="num">
                                      <p:cBhvr>
                                        <p:cTn id="25"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500"/>
                                        <p:tgtEl>
                                          <p:spTgt spid="3">
                                            <p:txEl>
                                              <p:pRg st="5" end="5"/>
                                            </p:txEl>
                                          </p:spTgt>
                                        </p:tgtEl>
                                      </p:cBhvr>
                                    </p:animEffect>
                                    <p:anim calcmode="lin" valueType="num">
                                      <p:cBhvr>
                                        <p:cTn id="32"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500"/>
                                        <p:tgtEl>
                                          <p:spTgt spid="3">
                                            <p:txEl>
                                              <p:pRg st="6" end="6"/>
                                            </p:txEl>
                                          </p:spTgt>
                                        </p:tgtEl>
                                      </p:cBhvr>
                                    </p:animEffect>
                                    <p:anim calcmode="lin" valueType="num">
                                      <p:cBhvr>
                                        <p:cTn id="39"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3000"/>
                                        <p:tgtEl>
                                          <p:spTgt spid="2"/>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1500"/>
                                        <p:tgtEl>
                                          <p:spTgt spid="8"/>
                                        </p:tgtEl>
                                      </p:cBhvr>
                                    </p:animEffect>
                                  </p:childTnLst>
                                </p:cTn>
                              </p:par>
                            </p:childTnLst>
                          </p:cTn>
                        </p:par>
                        <p:par>
                          <p:cTn id="49" fill="hold">
                            <p:stCondLst>
                              <p:cond delay="6000"/>
                            </p:stCondLst>
                            <p:childTnLst>
                              <p:par>
                                <p:cTn id="50" presetID="22" presetClass="entr" presetSubtype="2"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1500"/>
                                        <p:tgtEl>
                                          <p:spTgt spid="7"/>
                                        </p:tgtEl>
                                      </p:cBhvr>
                                    </p:animEffect>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right)">
                                      <p:cBhvr>
                                        <p:cTn id="56"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57755" y="1321322"/>
            <a:ext cx="7703873" cy="2708349"/>
          </a:xfrm>
        </p:spPr>
        <p:txBody>
          <a:bodyPr anchor="ctr">
            <a:normAutofit fontScale="70000" lnSpcReduction="20000"/>
          </a:bodyPr>
          <a:lstStyle/>
          <a:p>
            <a:pPr marL="457200" lvl="1" indent="0">
              <a:buNone/>
            </a:pPr>
            <a:endParaRPr lang="en-US" b="1" cap="all" dirty="0"/>
          </a:p>
          <a:p>
            <a:pPr marL="457200" lvl="1" indent="0">
              <a:buNone/>
            </a:pPr>
            <a:endParaRPr lang="en-US" b="1" cap="all" dirty="0"/>
          </a:p>
          <a:p>
            <a:pPr marL="0" indent="0">
              <a:buNone/>
            </a:pPr>
            <a:r>
              <a:rPr lang="en-US" sz="4200" b="1" cap="all" dirty="0"/>
              <a:t>How to UPLOAD Documents </a:t>
            </a:r>
            <a:r>
              <a:rPr lang="en-US" sz="4200" b="1" dirty="0"/>
              <a:t>(continued)</a:t>
            </a:r>
            <a:endParaRPr lang="en-US" sz="4200" dirty="0"/>
          </a:p>
          <a:p>
            <a:pPr marL="0" marR="0" lvl="0" indent="0">
              <a:lnSpc>
                <a:spcPct val="115000"/>
              </a:lnSpc>
              <a:spcBef>
                <a:spcPts val="0"/>
              </a:spcBef>
              <a:spcAft>
                <a:spcPts val="1000"/>
              </a:spcAft>
              <a:buNone/>
            </a:pPr>
            <a:endParaRPr lang="en-US" sz="2600" dirty="0">
              <a:latin typeface="Calibri" panose="020F0502020204030204" pitchFamily="34" charset="0"/>
              <a:ea typeface="Calibri" panose="020F0502020204030204" pitchFamily="34" charset="0"/>
            </a:endParaRPr>
          </a:p>
          <a:p>
            <a:pPr marL="0" marR="0" lvl="0" indent="0">
              <a:lnSpc>
                <a:spcPct val="115000"/>
              </a:lnSpc>
              <a:spcBef>
                <a:spcPts val="0"/>
              </a:spcBef>
              <a:spcAft>
                <a:spcPts val="1000"/>
              </a:spcAft>
              <a:buNone/>
            </a:pPr>
            <a:r>
              <a:rPr lang="en-US" dirty="0"/>
              <a:t>Review the list of your documents. </a:t>
            </a:r>
          </a:p>
          <a:p>
            <a:pPr lvl="1">
              <a:lnSpc>
                <a:spcPct val="115000"/>
              </a:lnSpc>
              <a:spcBef>
                <a:spcPts val="0"/>
              </a:spcBef>
              <a:spcAft>
                <a:spcPts val="1000"/>
              </a:spcAft>
            </a:pPr>
            <a:r>
              <a:rPr lang="en-US" dirty="0"/>
              <a:t>You can remove unwanted documents by “deselecting” the “</a:t>
            </a:r>
            <a:r>
              <a:rPr lang="en-US" b="1" dirty="0"/>
              <a:t>Selection</a:t>
            </a:r>
            <a:r>
              <a:rPr lang="en-US" dirty="0"/>
              <a:t>” check box located to the right of the document.  </a:t>
            </a:r>
            <a:endParaRPr lang="en-US" sz="1500" dirty="0"/>
          </a:p>
          <a:p>
            <a:pPr marL="0" indent="0">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5" name="Picture 4">
            <a:extLst>
              <a:ext uri="{FF2B5EF4-FFF2-40B4-BE49-F238E27FC236}">
                <a16:creationId xmlns:a16="http://schemas.microsoft.com/office/drawing/2014/main" id="{0C1CB853-AA10-4F00-4DF6-A26973D2583A}"/>
              </a:ext>
            </a:extLst>
          </p:cNvPr>
          <p:cNvPicPr>
            <a:picLocks noChangeAspect="1"/>
          </p:cNvPicPr>
          <p:nvPr/>
        </p:nvPicPr>
        <p:blipFill>
          <a:blip r:embed="rId3"/>
          <a:stretch>
            <a:fillRect/>
          </a:stretch>
        </p:blipFill>
        <p:spPr>
          <a:xfrm>
            <a:off x="4257747" y="3954086"/>
            <a:ext cx="7631854" cy="1097280"/>
          </a:xfrm>
          <a:prstGeom prst="rect">
            <a:avLst/>
          </a:prstGeom>
          <a:ln>
            <a:solidFill>
              <a:srgbClr val="FF0000"/>
            </a:solidFill>
          </a:ln>
        </p:spPr>
      </p:pic>
      <p:cxnSp>
        <p:nvCxnSpPr>
          <p:cNvPr id="9" name="Straight Arrow Connector 8">
            <a:extLst>
              <a:ext uri="{FF2B5EF4-FFF2-40B4-BE49-F238E27FC236}">
                <a16:creationId xmlns:a16="http://schemas.microsoft.com/office/drawing/2014/main" id="{35132FAE-43EB-F4D0-2F69-78A8C56233DE}"/>
              </a:ext>
            </a:extLst>
          </p:cNvPr>
          <p:cNvCxnSpPr>
            <a:cxnSpLocks/>
          </p:cNvCxnSpPr>
          <p:nvPr/>
        </p:nvCxnSpPr>
        <p:spPr>
          <a:xfrm flipV="1">
            <a:off x="9876371" y="4934408"/>
            <a:ext cx="1541721" cy="78493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D6A3E3-C701-6797-0381-6EB74C86B480}"/>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Document upload </a:t>
            </a:r>
            <a:endParaRPr lang="en-US" sz="3100" b="1" dirty="0">
              <a:solidFill>
                <a:srgbClr val="FFFFFF"/>
              </a:solidFill>
            </a:endParaRPr>
          </a:p>
        </p:txBody>
      </p:sp>
    </p:spTree>
    <p:extLst>
      <p:ext uri="{BB962C8B-B14F-4D97-AF65-F5344CB8AC3E}">
        <p14:creationId xmlns:p14="http://schemas.microsoft.com/office/powerpoint/2010/main" val="311277673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anim calcmode="lin" valueType="num">
                                      <p:cBhvr>
                                        <p:cTn id="1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anim calcmode="lin" valueType="num">
                                      <p:cBhvr>
                                        <p:cTn id="24"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500"/>
                                        <p:tgtEl>
                                          <p:spTgt spid="3">
                                            <p:txEl>
                                              <p:pRg st="5" end="5"/>
                                            </p:txEl>
                                          </p:spTgt>
                                        </p:tgtEl>
                                      </p:cBhvr>
                                    </p:animEffect>
                                    <p:anim calcmode="lin" valueType="num">
                                      <p:cBhvr>
                                        <p:cTn id="30"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3000"/>
                                        <p:tgtEl>
                                          <p:spTgt spid="5"/>
                                        </p:tgtEl>
                                      </p:cBhvr>
                                    </p:animEffect>
                                  </p:childTnLst>
                                </p:cTn>
                              </p:par>
                            </p:childTnLst>
                          </p:cTn>
                        </p:par>
                        <p:par>
                          <p:cTn id="36" fill="hold">
                            <p:stCondLst>
                              <p:cond delay="9500"/>
                            </p:stCondLst>
                            <p:childTnLst>
                              <p:par>
                                <p:cTn id="37" presetID="22" presetClass="entr" presetSubtype="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57755" y="1321322"/>
            <a:ext cx="7703873" cy="2708349"/>
          </a:xfrm>
        </p:spPr>
        <p:txBody>
          <a:bodyPr anchor="ctr">
            <a:normAutofit/>
          </a:bodyPr>
          <a:lstStyle/>
          <a:p>
            <a:pPr marL="0" indent="0">
              <a:buNone/>
            </a:pPr>
            <a:r>
              <a:rPr lang="en-US" b="1" cap="all" dirty="0"/>
              <a:t>HOW TO UPLOAD DOCUMENTS </a:t>
            </a:r>
            <a:r>
              <a:rPr lang="en-US" b="1" dirty="0"/>
              <a:t>(continued)</a:t>
            </a:r>
          </a:p>
          <a:p>
            <a:pPr marL="457200" lvl="1" indent="0">
              <a:buNone/>
            </a:pPr>
            <a:endParaRPr lang="en-US" sz="2600" dirty="0">
              <a:latin typeface="Calibri" panose="020F0502020204030204" pitchFamily="34" charset="0"/>
              <a:ea typeface="Calibri" panose="020F0502020204030204" pitchFamily="34" charset="0"/>
            </a:endParaRPr>
          </a:p>
          <a:p>
            <a:pPr marL="0" lvl="0" indent="0">
              <a:lnSpc>
                <a:spcPct val="100000"/>
              </a:lnSpc>
              <a:spcBef>
                <a:spcPts val="0"/>
              </a:spcBef>
              <a:buNone/>
            </a:pPr>
            <a:r>
              <a:rPr lang="en-US" sz="2400" dirty="0"/>
              <a:t>A content box is provided to enter a message, should you deem it necessary. </a:t>
            </a:r>
          </a:p>
          <a:p>
            <a:pPr marL="0" lvl="0" indent="0">
              <a:lnSpc>
                <a:spcPct val="100000"/>
              </a:lnSpc>
              <a:spcBef>
                <a:spcPts val="0"/>
              </a:spcBef>
              <a:buNone/>
            </a:pPr>
            <a:endParaRPr lang="en-US" sz="2400" dirty="0"/>
          </a:p>
          <a:p>
            <a:pPr marL="0" lvl="0" indent="0">
              <a:lnSpc>
                <a:spcPct val="100000"/>
              </a:lnSpc>
              <a:spcBef>
                <a:spcPts val="0"/>
              </a:spcBef>
              <a:buNone/>
            </a:pPr>
            <a:r>
              <a:rPr lang="en-US" sz="2400" b="1" dirty="0"/>
              <a:t>Entering a message is optional. </a:t>
            </a:r>
            <a:endParaRPr lang="en-US" sz="2400" b="1" dirty="0">
              <a:ea typeface="Calibri" panose="020F0502020204030204" pitchFamily="34" charset="0"/>
            </a:endParaRPr>
          </a:p>
          <a:p>
            <a:pPr marL="0" indent="0">
              <a:buNone/>
            </a:pPr>
            <a:endParaRPr lang="en-US" sz="17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2" name="Picture 1">
            <a:extLst>
              <a:ext uri="{FF2B5EF4-FFF2-40B4-BE49-F238E27FC236}">
                <a16:creationId xmlns:a16="http://schemas.microsoft.com/office/drawing/2014/main" id="{843AF22F-3C39-1125-0673-56EE1D0CAE42}"/>
              </a:ext>
            </a:extLst>
          </p:cNvPr>
          <p:cNvPicPr>
            <a:picLocks noChangeAspect="1"/>
          </p:cNvPicPr>
          <p:nvPr/>
        </p:nvPicPr>
        <p:blipFill>
          <a:blip r:embed="rId3"/>
          <a:stretch>
            <a:fillRect/>
          </a:stretch>
        </p:blipFill>
        <p:spPr>
          <a:xfrm>
            <a:off x="4328747" y="4229068"/>
            <a:ext cx="7295569" cy="1097280"/>
          </a:xfrm>
          <a:prstGeom prst="rect">
            <a:avLst/>
          </a:prstGeom>
          <a:ln w="12700">
            <a:solidFill>
              <a:srgbClr val="FF0000"/>
            </a:solidFill>
          </a:ln>
        </p:spPr>
      </p:pic>
      <p:sp>
        <p:nvSpPr>
          <p:cNvPr id="5" name="Title 1">
            <a:extLst>
              <a:ext uri="{FF2B5EF4-FFF2-40B4-BE49-F238E27FC236}">
                <a16:creationId xmlns:a16="http://schemas.microsoft.com/office/drawing/2014/main" id="{56392F90-17D4-B5B9-150C-ECCC61BB5868}"/>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Document upload </a:t>
            </a:r>
            <a:endParaRPr lang="en-US" sz="3100" b="1" dirty="0">
              <a:solidFill>
                <a:srgbClr val="FFFFFF"/>
              </a:solidFill>
            </a:endParaRPr>
          </a:p>
        </p:txBody>
      </p:sp>
    </p:spTree>
    <p:extLst>
      <p:ext uri="{BB962C8B-B14F-4D97-AF65-F5344CB8AC3E}">
        <p14:creationId xmlns:p14="http://schemas.microsoft.com/office/powerpoint/2010/main" val="2838474453"/>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500"/>
                                        <p:tgtEl>
                                          <p:spTgt spid="4"/>
                                        </p:tgtEl>
                                      </p:cBhvr>
                                    </p:animEffect>
                                  </p:childTnLst>
                                </p:cTn>
                              </p:par>
                            </p:childTnLst>
                          </p:cTn>
                        </p:par>
                        <p:par>
                          <p:cTn id="14" fill="hold">
                            <p:stCondLst>
                              <p:cond delay="2500"/>
                            </p:stCondLst>
                            <p:childTnLst>
                              <p:par>
                                <p:cTn id="15" presetID="42" presetClass="entr" presetSubtype="0" fill="hold" grpId="0" nodeType="afterEffect">
                                  <p:stCondLst>
                                    <p:cond delay="25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250"/>
                            </p:stCondLst>
                            <p:childTnLst>
                              <p:par>
                                <p:cTn id="21" presetID="42" presetClass="entr" presetSubtype="0" fill="hold" nodeType="afterEffect">
                                  <p:stCondLst>
                                    <p:cond delay="2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nodeType="afterEffect">
                                  <p:stCondLst>
                                    <p:cond delay="25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500"/>
                                        <p:tgtEl>
                                          <p:spTgt spid="3">
                                            <p:txEl>
                                              <p:pRg st="4" end="4"/>
                                            </p:txEl>
                                          </p:spTgt>
                                        </p:tgtEl>
                                      </p:cBhvr>
                                    </p:animEffect>
                                    <p:anim calcmode="lin" valueType="num">
                                      <p:cBhvr>
                                        <p:cTn id="30"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775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124595" y="1225562"/>
            <a:ext cx="7703873" cy="1541544"/>
          </a:xfrm>
        </p:spPr>
        <p:txBody>
          <a:bodyPr anchor="ctr">
            <a:normAutofit/>
          </a:bodyPr>
          <a:lstStyle/>
          <a:p>
            <a:pPr marL="0" indent="0">
              <a:lnSpc>
                <a:spcPct val="100000"/>
              </a:lnSpc>
              <a:buNone/>
            </a:pPr>
            <a:r>
              <a:rPr lang="en-US" sz="2400" b="1" cap="all" dirty="0"/>
              <a:t>How to UPLOAD Documents </a:t>
            </a:r>
            <a:r>
              <a:rPr lang="en-US" sz="2400" b="1" dirty="0"/>
              <a:t>(continued)</a:t>
            </a:r>
            <a:endParaRPr lang="en-US" sz="2400" b="1" cap="all" dirty="0"/>
          </a:p>
          <a:p>
            <a:pPr>
              <a:lnSpc>
                <a:spcPct val="100000"/>
              </a:lnSpc>
            </a:pPr>
            <a:r>
              <a:rPr lang="en-US" sz="2000" dirty="0">
                <a:latin typeface="Calibri" panose="020F0502020204030204" pitchFamily="34" charset="0"/>
                <a:ea typeface="Calibri" panose="020F0502020204030204" pitchFamily="34" charset="0"/>
              </a:rPr>
              <a:t>Check the box confirming that you have read the Terms of use. </a:t>
            </a:r>
          </a:p>
          <a:p>
            <a:pPr>
              <a:lnSpc>
                <a:spcPct val="100000"/>
              </a:lnSpc>
            </a:pPr>
            <a:r>
              <a:rPr lang="en-US" sz="2000" dirty="0">
                <a:latin typeface="Calibri" panose="020F0502020204030204" pitchFamily="34" charset="0"/>
                <a:ea typeface="Calibri" panose="020F0502020204030204" pitchFamily="34" charset="0"/>
              </a:rPr>
              <a:t>Click </a:t>
            </a:r>
            <a:r>
              <a:rPr lang="en-US" sz="2000" b="1" dirty="0">
                <a:latin typeface="Calibri" panose="020F0502020204030204" pitchFamily="34" charset="0"/>
                <a:ea typeface="Calibri" panose="020F0502020204030204" pitchFamily="34" charset="0"/>
              </a:rPr>
              <a:t>Upload</a:t>
            </a:r>
            <a:r>
              <a:rPr lang="en-US" sz="2000" dirty="0">
                <a:latin typeface="Calibri" panose="020F0502020204030204" pitchFamily="34" charset="0"/>
                <a:ea typeface="Calibri" panose="020F0502020204030204" pitchFamily="34" charset="0"/>
              </a:rPr>
              <a:t> to upload your document(s) to the e-Docs Portal.</a:t>
            </a:r>
          </a:p>
          <a:p>
            <a:pPr marL="457200" lvl="1" indent="0">
              <a:buNone/>
            </a:pPr>
            <a:endParaRPr lang="en-US" sz="1000" b="1" cap="all"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3"/>
          <a:stretch>
            <a:fillRect/>
          </a:stretch>
        </p:blipFill>
        <p:spPr>
          <a:xfrm>
            <a:off x="4037827" y="10133"/>
            <a:ext cx="8151126" cy="1111792"/>
          </a:xfrm>
          <a:prstGeom prst="rect">
            <a:avLst/>
          </a:prstGeom>
        </p:spPr>
      </p:pic>
      <p:sp>
        <p:nvSpPr>
          <p:cNvPr id="17" name="TextBox 16">
            <a:extLst>
              <a:ext uri="{FF2B5EF4-FFF2-40B4-BE49-F238E27FC236}">
                <a16:creationId xmlns:a16="http://schemas.microsoft.com/office/drawing/2014/main" id="{A39AA50C-E069-0081-DF3E-E2E6F1238561}"/>
              </a:ext>
            </a:extLst>
          </p:cNvPr>
          <p:cNvSpPr txBox="1"/>
          <p:nvPr/>
        </p:nvSpPr>
        <p:spPr>
          <a:xfrm>
            <a:off x="4309603" y="6089598"/>
            <a:ext cx="7689130" cy="523220"/>
          </a:xfrm>
          <a:prstGeom prst="rect">
            <a:avLst/>
          </a:prstGeom>
          <a:noFill/>
          <a:ln w="19050">
            <a:solidFill>
              <a:srgbClr val="FF0000"/>
            </a:solidFill>
          </a:ln>
        </p:spPr>
        <p:txBody>
          <a:bodyPr wrap="square">
            <a:spAutoFit/>
          </a:bodyPr>
          <a:lstStyle/>
          <a:p>
            <a:r>
              <a:rPr lang="en-US" sz="1400" b="1" u="sng" dirty="0">
                <a:effectLst/>
                <a:latin typeface="Calibri" panose="020F0502020204030204" pitchFamily="34" charset="0"/>
                <a:ea typeface="Calibri" panose="020F0502020204030204" pitchFamily="34" charset="0"/>
              </a:rPr>
              <a:t>Note:</a:t>
            </a:r>
            <a:r>
              <a:rPr lang="en-US" sz="1400" dirty="0">
                <a:effectLst/>
                <a:latin typeface="Calibri" panose="020F0502020204030204" pitchFamily="34" charset="0"/>
                <a:ea typeface="Calibri" panose="020F0502020204030204" pitchFamily="34" charset="0"/>
              </a:rPr>
              <a:t> If you click the “</a:t>
            </a:r>
            <a:r>
              <a:rPr lang="en-US" sz="1400" b="1" dirty="0">
                <a:effectLst/>
                <a:latin typeface="Calibri" panose="020F0502020204030204" pitchFamily="34" charset="0"/>
                <a:ea typeface="Calibri" panose="020F0502020204030204" pitchFamily="34" charset="0"/>
              </a:rPr>
              <a:t>Cancel</a:t>
            </a:r>
            <a:r>
              <a:rPr lang="en-US" sz="1400" dirty="0">
                <a:effectLst/>
                <a:latin typeface="Calibri" panose="020F0502020204030204" pitchFamily="34" charset="0"/>
                <a:ea typeface="Calibri" panose="020F0502020204030204" pitchFamily="34" charset="0"/>
              </a:rPr>
              <a:t>” button on the “</a:t>
            </a:r>
            <a:r>
              <a:rPr lang="en-US" sz="1400" b="1" dirty="0">
                <a:effectLst/>
                <a:latin typeface="Calibri" panose="020F0502020204030204" pitchFamily="34" charset="0"/>
                <a:ea typeface="Calibri" panose="020F0502020204030204" pitchFamily="34" charset="0"/>
              </a:rPr>
              <a:t>Upload a Document</a:t>
            </a:r>
            <a:r>
              <a:rPr lang="en-US" sz="1400" dirty="0">
                <a:effectLst/>
                <a:latin typeface="Calibri" panose="020F0502020204030204" pitchFamily="34" charset="0"/>
                <a:ea typeface="Calibri" panose="020F0502020204030204" pitchFamily="34" charset="0"/>
              </a:rPr>
              <a:t>” page, all information entered on this page will be erased and you will return to your </a:t>
            </a:r>
            <a:r>
              <a:rPr lang="en-US" sz="1400" dirty="0" err="1">
                <a:effectLst/>
                <a:latin typeface="Calibri" panose="020F0502020204030204" pitchFamily="34" charset="0"/>
                <a:ea typeface="Calibri" panose="020F0502020204030204" pitchFamily="34" charset="0"/>
              </a:rPr>
              <a:t>eDocuments</a:t>
            </a:r>
            <a:r>
              <a:rPr lang="en-US" sz="1400" dirty="0">
                <a:effectLst/>
                <a:latin typeface="Calibri" panose="020F0502020204030204" pitchFamily="34" charset="0"/>
                <a:ea typeface="Calibri" panose="020F0502020204030204" pitchFamily="34" charset="0"/>
              </a:rPr>
              <a:t> Portal main page.</a:t>
            </a:r>
            <a:endParaRPr lang="en-US" sz="1400" dirty="0"/>
          </a:p>
        </p:txBody>
      </p:sp>
      <p:sp>
        <p:nvSpPr>
          <p:cNvPr id="2" name="Title 1">
            <a:extLst>
              <a:ext uri="{FF2B5EF4-FFF2-40B4-BE49-F238E27FC236}">
                <a16:creationId xmlns:a16="http://schemas.microsoft.com/office/drawing/2014/main" id="{09C8E884-B091-D686-B801-39D0EC147C0D}"/>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Document upload </a:t>
            </a:r>
            <a:endParaRPr lang="en-US" sz="3100" b="1" dirty="0">
              <a:solidFill>
                <a:srgbClr val="FFFFFF"/>
              </a:solidFill>
            </a:endParaRPr>
          </a:p>
        </p:txBody>
      </p:sp>
      <p:pic>
        <p:nvPicPr>
          <p:cNvPr id="6" name="Picture 5">
            <a:extLst>
              <a:ext uri="{FF2B5EF4-FFF2-40B4-BE49-F238E27FC236}">
                <a16:creationId xmlns:a16="http://schemas.microsoft.com/office/drawing/2014/main" id="{68519BB2-46DF-174B-CB44-909CB2F8A565}"/>
              </a:ext>
            </a:extLst>
          </p:cNvPr>
          <p:cNvPicPr>
            <a:picLocks noChangeAspect="1"/>
          </p:cNvPicPr>
          <p:nvPr/>
        </p:nvPicPr>
        <p:blipFill rotWithShape="1">
          <a:blip r:embed="rId4"/>
          <a:srcRect t="40681"/>
          <a:stretch/>
        </p:blipFill>
        <p:spPr bwMode="auto">
          <a:xfrm>
            <a:off x="4323927" y="5087088"/>
            <a:ext cx="7493099" cy="822960"/>
          </a:xfrm>
          <a:prstGeom prst="rect">
            <a:avLst/>
          </a:prstGeom>
          <a:ln w="15875" cap="flat" cmpd="sng" algn="ctr">
            <a:solidFill>
              <a:srgbClr val="44546A"/>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D44B0AD9-67E3-329E-EB3E-D0268FC3A689}"/>
              </a:ext>
            </a:extLst>
          </p:cNvPr>
          <p:cNvPicPr>
            <a:picLocks noChangeAspect="1"/>
          </p:cNvPicPr>
          <p:nvPr/>
        </p:nvPicPr>
        <p:blipFill rotWithShape="1">
          <a:blip r:embed="rId5"/>
          <a:srcRect l="1922" t="69940" r="2244" b="1836"/>
          <a:stretch/>
        </p:blipFill>
        <p:spPr bwMode="auto">
          <a:xfrm>
            <a:off x="4241688" y="2745915"/>
            <a:ext cx="7757045" cy="2148180"/>
          </a:xfrm>
          <a:prstGeom prst="rect">
            <a:avLst/>
          </a:prstGeom>
          <a:ln>
            <a:noFill/>
          </a:ln>
          <a:extLst>
            <a:ext uri="{53640926-AAD7-44D8-BBD7-CCE9431645EC}">
              <a14:shadowObscured xmlns:a14="http://schemas.microsoft.com/office/drawing/2010/main"/>
            </a:ext>
          </a:extLst>
        </p:spPr>
      </p:pic>
      <p:cxnSp>
        <p:nvCxnSpPr>
          <p:cNvPr id="19" name="Straight Arrow Connector 18">
            <a:extLst>
              <a:ext uri="{FF2B5EF4-FFF2-40B4-BE49-F238E27FC236}">
                <a16:creationId xmlns:a16="http://schemas.microsoft.com/office/drawing/2014/main" id="{CF0C0DBC-9E09-94AE-2FF1-841BF17CF9B3}"/>
              </a:ext>
            </a:extLst>
          </p:cNvPr>
          <p:cNvCxnSpPr/>
          <p:nvPr/>
        </p:nvCxnSpPr>
        <p:spPr>
          <a:xfrm flipH="1" flipV="1">
            <a:off x="4957602" y="5623712"/>
            <a:ext cx="646546" cy="286336"/>
          </a:xfrm>
          <a:prstGeom prst="straightConnector1">
            <a:avLst/>
          </a:prstGeom>
          <a:ln w="41275">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4C7AD5-B47A-310F-01A5-5557066C7427}"/>
              </a:ext>
            </a:extLst>
          </p:cNvPr>
          <p:cNvCxnSpPr/>
          <p:nvPr/>
        </p:nvCxnSpPr>
        <p:spPr>
          <a:xfrm flipH="1" flipV="1">
            <a:off x="4634329" y="4766958"/>
            <a:ext cx="646546" cy="286336"/>
          </a:xfrm>
          <a:prstGeom prst="straightConnector1">
            <a:avLst/>
          </a:prstGeom>
          <a:ln w="41275">
            <a:solidFill>
              <a:schemeClr val="accent1">
                <a:alpha val="98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44912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25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42" presetClass="entr" presetSubtype="0" fill="hold" nodeType="afterEffect">
                                  <p:stCondLst>
                                    <p:cond delay="25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42" presetClass="entr" presetSubtype="0" fill="hold" nodeType="afterEffect">
                                  <p:stCondLst>
                                    <p:cond delay="25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725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0"/>
                                        <p:tgtEl>
                                          <p:spTgt spid="14"/>
                                        </p:tgtEl>
                                      </p:cBhvr>
                                    </p:animEffect>
                                  </p:childTnLst>
                                </p:cTn>
                              </p:par>
                            </p:childTnLst>
                          </p:cTn>
                        </p:par>
                        <p:par>
                          <p:cTn id="36" fill="hold">
                            <p:stCondLst>
                              <p:cond delay="9750"/>
                            </p:stCondLst>
                            <p:childTnLst>
                              <p:par>
                                <p:cTn id="37" presetID="22" presetClass="entr" presetSubtype="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1000"/>
                                        <p:tgtEl>
                                          <p:spTgt spid="20"/>
                                        </p:tgtEl>
                                      </p:cBhvr>
                                    </p:animEffect>
                                  </p:childTnLst>
                                </p:cTn>
                              </p:par>
                            </p:childTnLst>
                          </p:cTn>
                        </p:par>
                        <p:par>
                          <p:cTn id="40" fill="hold">
                            <p:stCondLst>
                              <p:cond delay="10750"/>
                            </p:stCondLst>
                            <p:childTnLst>
                              <p:par>
                                <p:cTn id="41" presetID="10" presetClass="entr" presetSubtype="0" fill="hold" nodeType="afterEffect">
                                  <p:stCondLst>
                                    <p:cond delay="25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500"/>
                                        <p:tgtEl>
                                          <p:spTgt spid="6"/>
                                        </p:tgtEl>
                                      </p:cBhvr>
                                    </p:animEffect>
                                  </p:childTnLst>
                                </p:cTn>
                              </p:par>
                            </p:childTnLst>
                          </p:cTn>
                        </p:par>
                        <p:par>
                          <p:cTn id="44" fill="hold">
                            <p:stCondLst>
                              <p:cond delay="135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1000"/>
                                        <p:tgtEl>
                                          <p:spTgt spid="19"/>
                                        </p:tgtEl>
                                      </p:cBhvr>
                                    </p:animEffect>
                                  </p:childTnLst>
                                </p:cTn>
                              </p:par>
                            </p:childTnLst>
                          </p:cTn>
                        </p:par>
                        <p:par>
                          <p:cTn id="48" fill="hold">
                            <p:stCondLst>
                              <p:cond delay="14500"/>
                            </p:stCondLst>
                            <p:childTnLst>
                              <p:par>
                                <p:cTn id="49" presetID="10" presetClass="entr" presetSubtype="0" fill="hold" grpId="0" nodeType="afterEffect">
                                  <p:stCondLst>
                                    <p:cond delay="2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61448" y="1174588"/>
            <a:ext cx="7703873" cy="2801989"/>
          </a:xfrm>
        </p:spPr>
        <p:txBody>
          <a:bodyPr anchor="ctr">
            <a:normAutofit/>
          </a:bodyPr>
          <a:lstStyle/>
          <a:p>
            <a:pPr marL="0" indent="0">
              <a:buNone/>
            </a:pPr>
            <a:r>
              <a:rPr lang="en-US" b="1" cap="all" dirty="0"/>
              <a:t>How to UPLOAD Documents </a:t>
            </a:r>
            <a:r>
              <a:rPr lang="en-US" b="1" dirty="0"/>
              <a:t>(continued)</a:t>
            </a:r>
            <a:endParaRPr lang="en-US" b="1" cap="all" dirty="0"/>
          </a:p>
          <a:p>
            <a:pPr marL="0" indent="0">
              <a:buNone/>
            </a:pPr>
            <a:r>
              <a:rPr lang="en-US" sz="2000" b="1" cap="all" dirty="0"/>
              <a:t>CONFIRMATION PAGE</a:t>
            </a:r>
          </a:p>
          <a:p>
            <a:r>
              <a:rPr lang="en-US" sz="2000" dirty="0"/>
              <a:t>Once your document(s) are uploaded, a confirmation page listing the uploaded documents will be displayed, along with the date and time of your submission. </a:t>
            </a:r>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7" name="Picture 6">
            <a:extLst>
              <a:ext uri="{FF2B5EF4-FFF2-40B4-BE49-F238E27FC236}">
                <a16:creationId xmlns:a16="http://schemas.microsoft.com/office/drawing/2014/main" id="{BD05091F-C1F3-E87F-CB7A-A8F9FECD3493}"/>
              </a:ext>
            </a:extLst>
          </p:cNvPr>
          <p:cNvPicPr>
            <a:picLocks noChangeAspect="1"/>
          </p:cNvPicPr>
          <p:nvPr/>
        </p:nvPicPr>
        <p:blipFill>
          <a:blip r:embed="rId3"/>
          <a:stretch>
            <a:fillRect/>
          </a:stretch>
        </p:blipFill>
        <p:spPr>
          <a:xfrm>
            <a:off x="5004732" y="3990435"/>
            <a:ext cx="5943600" cy="2640330"/>
          </a:xfrm>
          <a:prstGeom prst="rect">
            <a:avLst/>
          </a:prstGeom>
          <a:ln w="12700">
            <a:solidFill>
              <a:srgbClr val="FF0000"/>
            </a:solidFill>
          </a:ln>
        </p:spPr>
      </p:pic>
      <p:sp>
        <p:nvSpPr>
          <p:cNvPr id="13" name="Arrow: Right 12">
            <a:extLst>
              <a:ext uri="{FF2B5EF4-FFF2-40B4-BE49-F238E27FC236}">
                <a16:creationId xmlns:a16="http://schemas.microsoft.com/office/drawing/2014/main" id="{16D071A6-958E-E9B7-E039-7DB39F3E350C}"/>
              </a:ext>
            </a:extLst>
          </p:cNvPr>
          <p:cNvSpPr/>
          <p:nvPr/>
        </p:nvSpPr>
        <p:spPr>
          <a:xfrm rot="10800000">
            <a:off x="9670473" y="5906650"/>
            <a:ext cx="914400" cy="318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A0A65D1-DC5D-FE7B-15DB-A4473AF5B7BC}"/>
              </a:ext>
            </a:extLst>
          </p:cNvPr>
          <p:cNvSpPr/>
          <p:nvPr/>
        </p:nvSpPr>
        <p:spPr>
          <a:xfrm rot="1837521">
            <a:off x="4476513" y="4359729"/>
            <a:ext cx="966334" cy="279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ABD55382-1988-12C9-06F3-D589520EA787}"/>
              </a:ext>
            </a:extLst>
          </p:cNvPr>
          <p:cNvSpPr/>
          <p:nvPr/>
        </p:nvSpPr>
        <p:spPr>
          <a:xfrm>
            <a:off x="5606473" y="6328746"/>
            <a:ext cx="1108363" cy="277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4D4644C-322C-DDBC-92EE-123F606500A7}"/>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Document upload </a:t>
            </a:r>
            <a:endParaRPr lang="en-US" sz="3100" b="1" dirty="0">
              <a:solidFill>
                <a:srgbClr val="FFFFFF"/>
              </a:solidFill>
            </a:endParaRPr>
          </a:p>
        </p:txBody>
      </p:sp>
    </p:spTree>
    <p:extLst>
      <p:ext uri="{BB962C8B-B14F-4D97-AF65-F5344CB8AC3E}">
        <p14:creationId xmlns:p14="http://schemas.microsoft.com/office/powerpoint/2010/main" val="1034811249"/>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500"/>
                                        <p:tgtEl>
                                          <p:spTgt spid="3">
                                            <p:txEl>
                                              <p:pRg st="2" end="2"/>
                                            </p:txEl>
                                          </p:spTgt>
                                        </p:tgtEl>
                                      </p:cBhvr>
                                    </p:animEffect>
                                    <p:anim calcmode="lin" valueType="num">
                                      <p:cBhvr>
                                        <p:cTn id="2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3000"/>
                                        <p:tgtEl>
                                          <p:spTgt spid="7"/>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5500"/>
                            </p:stCondLst>
                            <p:childTnLst>
                              <p:par>
                                <p:cTn id="39" presetID="22" presetClass="entr" presetSubtype="2"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right)">
                                      <p:cBhvr>
                                        <p:cTn id="41" dur="1000"/>
                                        <p:tgtEl>
                                          <p:spTgt spid="13"/>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037826" y="823241"/>
            <a:ext cx="7703873" cy="2184722"/>
          </a:xfrm>
        </p:spPr>
        <p:txBody>
          <a:bodyPr anchor="ctr">
            <a:normAutofit/>
          </a:bodyPr>
          <a:lstStyle/>
          <a:p>
            <a:pPr marL="0" indent="0">
              <a:buNone/>
            </a:pPr>
            <a:r>
              <a:rPr lang="en-US" sz="2400" b="1" cap="all" dirty="0"/>
              <a:t>How to UPLOAD Documents </a:t>
            </a:r>
            <a:r>
              <a:rPr lang="en-US" sz="2400" b="1" dirty="0"/>
              <a:t>(continued)</a:t>
            </a:r>
            <a:endParaRPr lang="en-US" sz="2400" b="1" cap="all" dirty="0"/>
          </a:p>
          <a:p>
            <a:pPr marL="0" indent="0">
              <a:buNone/>
            </a:pPr>
            <a:r>
              <a:rPr lang="en-US" sz="2000" b="1" cap="all" dirty="0"/>
              <a:t>CONFIRMATION email</a:t>
            </a:r>
            <a:endParaRPr lang="en-US" sz="800" b="1" cap="all" dirty="0"/>
          </a:p>
          <a:p>
            <a:r>
              <a:rPr lang="en-US" sz="2000" dirty="0"/>
              <a:t>A confirmation email will be sent to you once the documents have been received. </a:t>
            </a:r>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15" name="Picture 14">
            <a:extLst>
              <a:ext uri="{FF2B5EF4-FFF2-40B4-BE49-F238E27FC236}">
                <a16:creationId xmlns:a16="http://schemas.microsoft.com/office/drawing/2014/main" id="{674B7207-1D04-4162-D81D-0889D719C8C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1105" y="2707351"/>
            <a:ext cx="5943600" cy="3931920"/>
          </a:xfrm>
          <a:prstGeom prst="rect">
            <a:avLst/>
          </a:prstGeom>
          <a:noFill/>
          <a:ln w="12700">
            <a:solidFill>
              <a:srgbClr val="FF0000"/>
            </a:solidFill>
          </a:ln>
        </p:spPr>
      </p:pic>
      <p:sp>
        <p:nvSpPr>
          <p:cNvPr id="2" name="Title 1">
            <a:extLst>
              <a:ext uri="{FF2B5EF4-FFF2-40B4-BE49-F238E27FC236}">
                <a16:creationId xmlns:a16="http://schemas.microsoft.com/office/drawing/2014/main" id="{12FF148A-05F1-42A3-BC35-CD41A7EDA185}"/>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 </a:t>
            </a:r>
          </a:p>
          <a:p>
            <a:endParaRPr lang="en-US" sz="3100" cap="all" dirty="0">
              <a:solidFill>
                <a:srgbClr val="FFFFFF"/>
              </a:solidFill>
            </a:endParaRPr>
          </a:p>
          <a:p>
            <a:r>
              <a:rPr lang="en-US" sz="3100" b="1" cap="all" dirty="0">
                <a:solidFill>
                  <a:srgbClr val="FFFFFF"/>
                </a:solidFill>
              </a:rPr>
              <a:t>Document upload</a:t>
            </a:r>
            <a:endParaRPr lang="en-US" sz="3100" b="1" dirty="0">
              <a:solidFill>
                <a:srgbClr val="FFFFFF"/>
              </a:solidFill>
            </a:endParaRPr>
          </a:p>
        </p:txBody>
      </p:sp>
    </p:spTree>
    <p:extLst>
      <p:ext uri="{BB962C8B-B14F-4D97-AF65-F5344CB8AC3E}">
        <p14:creationId xmlns:p14="http://schemas.microsoft.com/office/powerpoint/2010/main" val="96417792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183935" y="1234137"/>
            <a:ext cx="7858899" cy="2961943"/>
          </a:xfrm>
        </p:spPr>
        <p:txBody>
          <a:bodyPr anchor="ctr">
            <a:normAutofit/>
          </a:bodyPr>
          <a:lstStyle/>
          <a:p>
            <a:pPr marL="0" indent="0">
              <a:buNone/>
            </a:pPr>
            <a:r>
              <a:rPr lang="en-US" sz="2400" b="1" cap="all" dirty="0"/>
              <a:t>How to Retrieve Documents</a:t>
            </a:r>
          </a:p>
          <a:p>
            <a:pPr marL="0" indent="0">
              <a:buNone/>
            </a:pPr>
            <a:r>
              <a:rPr lang="en-US" sz="2000" b="1" dirty="0"/>
              <a:t>RETRIEVE documents</a:t>
            </a:r>
            <a:r>
              <a:rPr lang="en-US" sz="2000" dirty="0"/>
              <a:t> </a:t>
            </a:r>
          </a:p>
          <a:p>
            <a:r>
              <a:rPr lang="en-US" sz="2000" dirty="0"/>
              <a:t>This function allows registered users to retrieve documents submitted by the parties of an event in which they are participating.</a:t>
            </a:r>
          </a:p>
          <a:p>
            <a:r>
              <a:rPr lang="en-US" sz="2000" dirty="0"/>
              <a:t> Only users who have an approved registered profile and have been associated to a specific event can retrieve documents. </a:t>
            </a:r>
          </a:p>
          <a:p>
            <a:pPr marL="0" indent="0">
              <a:buNone/>
            </a:pPr>
            <a:endParaRPr lang="en-US" sz="22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3"/>
          <a:stretch>
            <a:fillRect/>
          </a:stretch>
        </p:blipFill>
        <p:spPr>
          <a:xfrm>
            <a:off x="4037827" y="10133"/>
            <a:ext cx="8151126" cy="1111792"/>
          </a:xfrm>
          <a:prstGeom prst="rect">
            <a:avLst/>
          </a:prstGeom>
        </p:spPr>
      </p:pic>
      <p:sp>
        <p:nvSpPr>
          <p:cNvPr id="5" name="TextBox 4">
            <a:extLst>
              <a:ext uri="{FF2B5EF4-FFF2-40B4-BE49-F238E27FC236}">
                <a16:creationId xmlns:a16="http://schemas.microsoft.com/office/drawing/2014/main" id="{60B2554F-A063-4AAA-574B-01E39680E3C1}"/>
              </a:ext>
            </a:extLst>
          </p:cNvPr>
          <p:cNvSpPr txBox="1"/>
          <p:nvPr/>
        </p:nvSpPr>
        <p:spPr>
          <a:xfrm>
            <a:off x="4183935" y="5839012"/>
            <a:ext cx="7784545" cy="923330"/>
          </a:xfrm>
          <a:prstGeom prst="rect">
            <a:avLst/>
          </a:prstGeom>
          <a:noFill/>
          <a:ln>
            <a:solidFill>
              <a:schemeClr val="accent1"/>
            </a:solidFill>
          </a:ln>
        </p:spPr>
        <p:txBody>
          <a:bodyPr wrap="square">
            <a:spAutoFit/>
          </a:bodyPr>
          <a:lstStyle/>
          <a:p>
            <a:r>
              <a:rPr lang="en-US" sz="1800" b="1" i="1" dirty="0">
                <a:effectLst/>
                <a:latin typeface="Calibri" panose="020F0502020204030204" pitchFamily="34" charset="0"/>
                <a:ea typeface="Times New Roman" panose="02020603050405020304" pitchFamily="18" charset="0"/>
                <a:cs typeface="Lucida Sans Unicode" panose="020B0602030504020204" pitchFamily="34" charset="0"/>
              </a:rPr>
              <a:t>Note: </a:t>
            </a:r>
            <a:r>
              <a:rPr lang="en-US" dirty="0">
                <a:latin typeface="Calibri" panose="020F0502020204030204" pitchFamily="34" charset="0"/>
                <a:ea typeface="Times New Roman" panose="02020603050405020304" pitchFamily="18" charset="0"/>
                <a:cs typeface="Lucida Sans Unicode" panose="020B0602030504020204" pitchFamily="34" charset="0"/>
              </a:rPr>
              <a:t>The list that will appear on the screen contains all the documents for all events. However, you will only have access to the documents associated with your event.</a:t>
            </a:r>
            <a:endParaRPr lang="en-US" sz="1800" i="1"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ABEBAC79-23ED-FD67-B4F3-855A5D0613FF}"/>
              </a:ext>
            </a:extLst>
          </p:cNvPr>
          <p:cNvPicPr>
            <a:picLocks noChangeAspect="1"/>
          </p:cNvPicPr>
          <p:nvPr/>
        </p:nvPicPr>
        <p:blipFill>
          <a:blip r:embed="rId4"/>
          <a:stretch>
            <a:fillRect/>
          </a:stretch>
        </p:blipFill>
        <p:spPr>
          <a:xfrm>
            <a:off x="4697867" y="3925150"/>
            <a:ext cx="5943600" cy="989330"/>
          </a:xfrm>
          <a:prstGeom prst="rect">
            <a:avLst/>
          </a:prstGeom>
        </p:spPr>
      </p:pic>
      <p:cxnSp>
        <p:nvCxnSpPr>
          <p:cNvPr id="8" name="Straight Arrow Connector 7">
            <a:extLst>
              <a:ext uri="{FF2B5EF4-FFF2-40B4-BE49-F238E27FC236}">
                <a16:creationId xmlns:a16="http://schemas.microsoft.com/office/drawing/2014/main" id="{C5A92105-9031-5D78-B3DC-04210BE82817}"/>
              </a:ext>
            </a:extLst>
          </p:cNvPr>
          <p:cNvCxnSpPr/>
          <p:nvPr/>
        </p:nvCxnSpPr>
        <p:spPr>
          <a:xfrm flipH="1">
            <a:off x="8294370" y="3505200"/>
            <a:ext cx="873760" cy="6908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32D779B-9006-CE05-6E34-5AC4C57F6D0A}"/>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How to retrieve a document </a:t>
            </a:r>
            <a:endParaRPr lang="en-US" sz="3100" b="1" dirty="0">
              <a:solidFill>
                <a:srgbClr val="FFFFFF"/>
              </a:solidFill>
            </a:endParaRPr>
          </a:p>
        </p:txBody>
      </p:sp>
      <p:sp>
        <p:nvSpPr>
          <p:cNvPr id="7" name="TextBox 6">
            <a:extLst>
              <a:ext uri="{FF2B5EF4-FFF2-40B4-BE49-F238E27FC236}">
                <a16:creationId xmlns:a16="http://schemas.microsoft.com/office/drawing/2014/main" id="{3A4A0564-56A3-1EBA-C5CE-6BB94F8DC0CF}"/>
              </a:ext>
            </a:extLst>
          </p:cNvPr>
          <p:cNvSpPr txBox="1"/>
          <p:nvPr/>
        </p:nvSpPr>
        <p:spPr>
          <a:xfrm>
            <a:off x="4260024" y="5206895"/>
            <a:ext cx="6819286" cy="400110"/>
          </a:xfrm>
          <a:prstGeom prst="rect">
            <a:avLst/>
          </a:prstGeom>
          <a:noFill/>
        </p:spPr>
        <p:txBody>
          <a:bodyPr wrap="square">
            <a:spAutoFit/>
          </a:bodyPr>
          <a:lstStyle/>
          <a:p>
            <a:pPr marL="0" indent="0">
              <a:buNone/>
            </a:pPr>
            <a:r>
              <a:rPr lang="en-US" sz="2000" dirty="0"/>
              <a:t>Access rights are assigned to users on an event-by-event basis</a:t>
            </a:r>
          </a:p>
        </p:txBody>
      </p:sp>
    </p:spTree>
    <p:extLst>
      <p:ext uri="{BB962C8B-B14F-4D97-AF65-F5344CB8AC3E}">
        <p14:creationId xmlns:p14="http://schemas.microsoft.com/office/powerpoint/2010/main" val="11009322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42" presetClass="entr" presetSubtype="0"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500"/>
                                        <p:tgtEl>
                                          <p:spTgt spid="3">
                                            <p:txEl>
                                              <p:pRg st="3" end="3"/>
                                            </p:txEl>
                                          </p:spTgt>
                                        </p:tgtEl>
                                      </p:cBhvr>
                                    </p:animEffect>
                                    <p:anim calcmode="lin" valueType="num">
                                      <p:cBhvr>
                                        <p:cTn id="36"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3000"/>
                                        <p:tgtEl>
                                          <p:spTgt spid="6"/>
                                        </p:tgtEl>
                                      </p:cBhvr>
                                    </p:animEffect>
                                  </p:childTnLst>
                                </p:cTn>
                              </p:par>
                            </p:childTnLst>
                          </p:cTn>
                        </p:par>
                        <p:par>
                          <p:cTn id="42" fill="hold">
                            <p:stCondLst>
                              <p:cond delay="11000"/>
                            </p:stCondLst>
                            <p:childTnLst>
                              <p:par>
                                <p:cTn id="43" presetID="2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750"/>
                                        <p:tgtEl>
                                          <p:spTgt spid="8"/>
                                        </p:tgtEl>
                                      </p:cBhvr>
                                    </p:animEffect>
                                  </p:childTnLst>
                                </p:cTn>
                              </p:par>
                            </p:childTnLst>
                          </p:cTn>
                        </p:par>
                        <p:par>
                          <p:cTn id="46" fill="hold">
                            <p:stCondLst>
                              <p:cond delay="11750"/>
                            </p:stCondLst>
                            <p:childTnLst>
                              <p:par>
                                <p:cTn id="47" presetID="42"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500"/>
                                        <p:tgtEl>
                                          <p:spTgt spid="7"/>
                                        </p:tgtEl>
                                      </p:cBhvr>
                                    </p:animEffect>
                                    <p:anim calcmode="lin" valueType="num">
                                      <p:cBhvr>
                                        <p:cTn id="50" dur="1500" fill="hold"/>
                                        <p:tgtEl>
                                          <p:spTgt spid="7"/>
                                        </p:tgtEl>
                                        <p:attrNameLst>
                                          <p:attrName>ppt_x</p:attrName>
                                        </p:attrNameLst>
                                      </p:cBhvr>
                                      <p:tavLst>
                                        <p:tav tm="0">
                                          <p:val>
                                            <p:strVal val="#ppt_x"/>
                                          </p:val>
                                        </p:tav>
                                        <p:tav tm="100000">
                                          <p:val>
                                            <p:strVal val="#ppt_x"/>
                                          </p:val>
                                        </p:tav>
                                      </p:tavLst>
                                    </p:anim>
                                    <p:anim calcmode="lin" valueType="num">
                                      <p:cBhvr>
                                        <p:cTn id="51" dur="150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13250"/>
                            </p:stCondLst>
                            <p:childTnLst>
                              <p:par>
                                <p:cTn id="53" presetID="10" presetClass="entr" presetSubtype="0" fill="hold" grpId="0" nodeType="afterEffect">
                                  <p:stCondLst>
                                    <p:cond delay="10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sp>
        <p:nvSpPr>
          <p:cNvPr id="20" name="Text Box 2">
            <a:extLst>
              <a:ext uri="{FF2B5EF4-FFF2-40B4-BE49-F238E27FC236}">
                <a16:creationId xmlns:a16="http://schemas.microsoft.com/office/drawing/2014/main" id="{38B2F3AF-02C8-4BDC-2991-CCC831699D50}"/>
              </a:ext>
            </a:extLst>
          </p:cNvPr>
          <p:cNvSpPr txBox="1">
            <a:spLocks noChangeArrowheads="1"/>
          </p:cNvSpPr>
          <p:nvPr/>
        </p:nvSpPr>
        <p:spPr bwMode="auto">
          <a:xfrm>
            <a:off x="4677542" y="2885441"/>
            <a:ext cx="7047097" cy="379987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From: &lt;</a:t>
            </a:r>
            <a:r>
              <a:rPr lang="en-US" sz="1200" u="sng" dirty="0">
                <a:solidFill>
                  <a:srgbClr val="0000FF"/>
                </a:solidFill>
                <a:effectLst/>
                <a:latin typeface="Calibri" panose="020F0502020204030204" pitchFamily="34" charset="0"/>
                <a:ea typeface="Calibri" panose="020F0502020204030204" pitchFamily="34" charset="0"/>
                <a:hlinkClick r:id="rId3"/>
              </a:rPr>
              <a:t>edocsportal.portaildoc@fpslreb-crtespf.gc.ca</a:t>
            </a:r>
            <a:r>
              <a:rPr lang="en-US" sz="1200" dirty="0">
                <a:effectLst/>
                <a:latin typeface="Calibri" panose="020F0502020204030204" pitchFamily="34" charset="0"/>
                <a:ea typeface="Calibri" panose="020F0502020204030204" pitchFamily="34" charset="0"/>
              </a:rPr>
              <a:t>&gt;</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Date: Sun, Mar 19, 2023, 12:44 p.m.</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Subject: 12345 - (Hearing) UAT Testing / (Audience) Test UAT</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(La version française suit.) </a:t>
            </a:r>
          </a:p>
          <a:p>
            <a:pPr marL="0" marR="0"/>
            <a:endParaRPr lang="en-US" sz="1200" dirty="0">
              <a:effectLst/>
              <a:latin typeface="Calibri" panose="020F0502020204030204" pitchFamily="34" charset="0"/>
              <a:ea typeface="Calibri" panose="020F0502020204030204" pitchFamily="34" charset="0"/>
            </a:endParaRPr>
          </a:p>
          <a:p>
            <a:pPr marL="0" marR="0"/>
            <a:r>
              <a:rPr lang="en-US" sz="1200" dirty="0">
                <a:effectLst/>
                <a:latin typeface="Calibri" panose="020F0502020204030204" pitchFamily="34" charset="0"/>
                <a:ea typeface="Calibri" panose="020F0502020204030204" pitchFamily="34" charset="0"/>
              </a:rPr>
              <a:t> Federal Public Sector Labour Relations and Employment Board has made available the following documents in the </a:t>
            </a:r>
            <a:r>
              <a:rPr lang="en-US" sz="1200" dirty="0" err="1">
                <a:effectLst/>
                <a:latin typeface="Calibri" panose="020F0502020204030204" pitchFamily="34" charset="0"/>
                <a:ea typeface="Calibri" panose="020F0502020204030204" pitchFamily="34" charset="0"/>
              </a:rPr>
              <a:t>eDocuments</a:t>
            </a:r>
            <a:r>
              <a:rPr lang="en-US" sz="1200" dirty="0">
                <a:effectLst/>
                <a:latin typeface="Calibri" panose="020F0502020204030204" pitchFamily="34" charset="0"/>
                <a:ea typeface="Calibri" panose="020F0502020204030204" pitchFamily="34" charset="0"/>
              </a:rPr>
              <a:t> Portal:</a:t>
            </a:r>
          </a:p>
          <a:p>
            <a:pPr marL="0" marR="0"/>
            <a:endParaRPr lang="en-US" sz="1200" dirty="0">
              <a:effectLst/>
              <a:latin typeface="Calibri" panose="020F0502020204030204" pitchFamily="34" charset="0"/>
              <a:ea typeface="Calibri" panose="020F0502020204030204" pitchFamily="34" charset="0"/>
            </a:endParaRPr>
          </a:p>
          <a:p>
            <a:pPr marL="0" marR="0"/>
            <a:r>
              <a:rPr lang="en-US" sz="1200" dirty="0">
                <a:effectLst/>
                <a:latin typeface="Calibri" panose="020F0502020204030204" pitchFamily="34" charset="0"/>
                <a:ea typeface="Calibri" panose="020F0502020204030204" pitchFamily="34" charset="0"/>
              </a:rPr>
              <a:t>Document(s): </a:t>
            </a:r>
            <a:br>
              <a:rPr lang="en-US" sz="1200" dirty="0">
                <a:effectLst/>
                <a:latin typeface="Calibri" panose="020F0502020204030204" pitchFamily="34" charset="0"/>
                <a:ea typeface="Calibri" panose="020F0502020204030204" pitchFamily="34" charset="0"/>
              </a:rPr>
            </a:br>
            <a:endParaRPr lang="en-US" sz="1200" dirty="0">
              <a:effectLst/>
              <a:latin typeface="Calibri" panose="020F0502020204030204" pitchFamily="34" charset="0"/>
              <a:ea typeface="Calibri" panose="020F0502020204030204" pitchFamily="34" charset="0"/>
            </a:endParaRPr>
          </a:p>
          <a:p>
            <a:pPr marL="0" marR="0"/>
            <a:r>
              <a:rPr lang="en-US" sz="1200" dirty="0">
                <a:effectLst/>
                <a:latin typeface="Calibri" panose="020F0502020204030204" pitchFamily="34" charset="0"/>
                <a:ea typeface="Calibri" panose="020F0502020204030204" pitchFamily="34" charset="0"/>
              </a:rPr>
              <a:t>Doc1.docx (Book of Documents)</a:t>
            </a:r>
          </a:p>
          <a:p>
            <a:pPr marL="0" marR="0"/>
            <a:endParaRPr lang="en-US" sz="1200" dirty="0">
              <a:effectLst/>
              <a:latin typeface="Calibri" panose="020F0502020204030204" pitchFamily="34" charset="0"/>
              <a:ea typeface="Calibri" panose="020F0502020204030204" pitchFamily="34" charset="0"/>
            </a:endParaRPr>
          </a:p>
          <a:p>
            <a:pPr marL="0" marR="0"/>
            <a:r>
              <a:rPr lang="en-US" sz="1200" dirty="0">
                <a:effectLst/>
                <a:latin typeface="Calibri" panose="020F0502020204030204" pitchFamily="34" charset="0"/>
                <a:ea typeface="Calibri" panose="020F0502020204030204" pitchFamily="34" charset="0"/>
              </a:rPr>
              <a:t>Date &amp; Time published: 2023-03-19, 12:44:17 (EST)</a:t>
            </a:r>
          </a:p>
          <a:p>
            <a:pPr marL="0" marR="0">
              <a:spcBef>
                <a:spcPts val="60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600"/>
              </a:spcBef>
              <a:spcAft>
                <a:spcPts val="600"/>
              </a:spcAft>
            </a:pPr>
            <a:r>
              <a:rPr lang="en-US" sz="1200" dirty="0">
                <a:effectLst/>
                <a:latin typeface="Calibri" panose="020F0502020204030204" pitchFamily="34" charset="0"/>
                <a:ea typeface="Calibri" panose="020F0502020204030204" pitchFamily="34" charset="0"/>
              </a:rPr>
              <a:t>Message: </a:t>
            </a:r>
          </a:p>
          <a:p>
            <a:pPr marL="0" marR="0">
              <a:spcBef>
                <a:spcPts val="600"/>
              </a:spcBef>
              <a:spcAft>
                <a:spcPts val="600"/>
              </a:spcAft>
            </a:pPr>
            <a:r>
              <a:rPr lang="en-US" sz="1200" dirty="0">
                <a:effectLst/>
                <a:latin typeface="Calibri" panose="020F0502020204030204" pitchFamily="34" charset="0"/>
                <a:ea typeface="Calibri" panose="020F0502020204030204" pitchFamily="34" charset="0"/>
              </a:rPr>
              <a:t>Connect to the </a:t>
            </a:r>
            <a:r>
              <a:rPr lang="en-US" sz="1200" u="sng" dirty="0" err="1">
                <a:solidFill>
                  <a:srgbClr val="0000FF"/>
                </a:solidFill>
                <a:effectLst/>
                <a:latin typeface="Calibri" panose="020F0502020204030204" pitchFamily="34" charset="0"/>
                <a:ea typeface="Calibri" panose="020F0502020204030204" pitchFamily="34" charset="0"/>
                <a:hlinkClick r:id="rId4"/>
              </a:rPr>
              <a:t>eDocuments</a:t>
            </a:r>
            <a:r>
              <a:rPr lang="en-US" sz="1200" u="sng" dirty="0">
                <a:solidFill>
                  <a:srgbClr val="0000FF"/>
                </a:solidFill>
                <a:effectLst/>
                <a:latin typeface="Calibri" panose="020F0502020204030204" pitchFamily="34" charset="0"/>
                <a:ea typeface="Calibri" panose="020F0502020204030204" pitchFamily="34" charset="0"/>
                <a:hlinkClick r:id="rId4"/>
              </a:rPr>
              <a:t> Portal</a:t>
            </a:r>
            <a:r>
              <a:rPr lang="en-US" sz="1200" dirty="0">
                <a:effectLst/>
                <a:latin typeface="Calibri" panose="020F0502020204030204" pitchFamily="34" charset="0"/>
                <a:ea typeface="Calibri" panose="020F0502020204030204" pitchFamily="34" charset="0"/>
              </a:rPr>
              <a:t> system to retrieve the documents.</a:t>
            </a:r>
          </a:p>
          <a:p>
            <a:pPr marL="0" marR="0">
              <a:spcBef>
                <a:spcPts val="0"/>
              </a:spcBef>
              <a:spcAft>
                <a:spcPts val="0"/>
              </a:spcAft>
            </a:pPr>
            <a:br>
              <a:rPr lang="en-U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p:txBody>
      </p:sp>
      <p:sp>
        <p:nvSpPr>
          <p:cNvPr id="22" name="TextBox 21">
            <a:extLst>
              <a:ext uri="{FF2B5EF4-FFF2-40B4-BE49-F238E27FC236}">
                <a16:creationId xmlns:a16="http://schemas.microsoft.com/office/drawing/2014/main" id="{6BB528E3-6C12-E46F-D1BC-3563E58369A2}"/>
              </a:ext>
            </a:extLst>
          </p:cNvPr>
          <p:cNvSpPr txBox="1"/>
          <p:nvPr/>
        </p:nvSpPr>
        <p:spPr>
          <a:xfrm>
            <a:off x="4375850" y="1341963"/>
            <a:ext cx="7650479" cy="1384995"/>
          </a:xfrm>
          <a:prstGeom prst="rect">
            <a:avLst/>
          </a:prstGeom>
          <a:noFill/>
        </p:spPr>
        <p:txBody>
          <a:bodyPr wrap="square">
            <a:spAutoFit/>
          </a:bodyPr>
          <a:lstStyle/>
          <a:p>
            <a:r>
              <a:rPr lang="en-US" sz="2400" b="1" cap="all" dirty="0"/>
              <a:t>How to Retrieve Documents </a:t>
            </a:r>
            <a:r>
              <a:rPr lang="en-US" sz="2400" b="1" dirty="0"/>
              <a:t>(continued)</a:t>
            </a:r>
          </a:p>
          <a:p>
            <a:endParaRPr lang="en-US" sz="2000" dirty="0">
              <a:effectLst/>
              <a:latin typeface="Calibri" panose="020F0502020204030204" pitchFamily="34" charset="0"/>
              <a:ea typeface="Times New Roman" panose="02020603050405020304" pitchFamily="18" charset="0"/>
              <a:cs typeface="Lucida Sans Unicode" panose="020B0602030504020204" pitchFamily="34" charset="0"/>
            </a:endParaRPr>
          </a:p>
          <a:p>
            <a:pPr marL="342900" indent="-342900">
              <a:buFont typeface="Arial" panose="020B0604020202020204" pitchFamily="34" charset="0"/>
              <a:buChar char="•"/>
            </a:pPr>
            <a:r>
              <a:rPr lang="en-US" sz="2000" dirty="0">
                <a:effectLst/>
                <a:latin typeface="Calibri" panose="020F0502020204030204" pitchFamily="34" charset="0"/>
                <a:ea typeface="Times New Roman" panose="02020603050405020304" pitchFamily="18" charset="0"/>
                <a:cs typeface="Lucida Sans Unicode" panose="020B0602030504020204" pitchFamily="34" charset="0"/>
              </a:rPr>
              <a:t>An email notification is sent whenever a document is available for retrieval (see below). </a:t>
            </a:r>
            <a:endParaRPr lang="en-US" sz="2000" dirty="0"/>
          </a:p>
        </p:txBody>
      </p:sp>
      <p:sp>
        <p:nvSpPr>
          <p:cNvPr id="23" name="Title 1">
            <a:extLst>
              <a:ext uri="{FF2B5EF4-FFF2-40B4-BE49-F238E27FC236}">
                <a16:creationId xmlns:a16="http://schemas.microsoft.com/office/drawing/2014/main" id="{ED412143-35A9-6D66-56C5-DF84CA8DA37E}"/>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How to retrieve a document </a:t>
            </a:r>
            <a:endParaRPr lang="en-US" sz="3100" b="1" dirty="0">
              <a:solidFill>
                <a:srgbClr val="FFFFFF"/>
              </a:solidFill>
            </a:endParaRPr>
          </a:p>
        </p:txBody>
      </p:sp>
    </p:spTree>
    <p:extLst>
      <p:ext uri="{BB962C8B-B14F-4D97-AF65-F5344CB8AC3E}">
        <p14:creationId xmlns:p14="http://schemas.microsoft.com/office/powerpoint/2010/main" val="356838280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fade">
                                      <p:cBhvr>
                                        <p:cTn id="23" dur="1500"/>
                                        <p:tgtEl>
                                          <p:spTgt spid="22">
                                            <p:txEl>
                                              <p:pRg st="2" end="2"/>
                                            </p:txEl>
                                          </p:spTgt>
                                        </p:tgtEl>
                                      </p:cBhvr>
                                    </p:animEffect>
                                    <p:anim calcmode="lin" valueType="num">
                                      <p:cBhvr>
                                        <p:cTn id="24" dur="15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sp>
        <p:nvSpPr>
          <p:cNvPr id="22" name="TextBox 21">
            <a:extLst>
              <a:ext uri="{FF2B5EF4-FFF2-40B4-BE49-F238E27FC236}">
                <a16:creationId xmlns:a16="http://schemas.microsoft.com/office/drawing/2014/main" id="{6BB528E3-6C12-E46F-D1BC-3563E58369A2}"/>
              </a:ext>
            </a:extLst>
          </p:cNvPr>
          <p:cNvSpPr txBox="1"/>
          <p:nvPr/>
        </p:nvSpPr>
        <p:spPr>
          <a:xfrm>
            <a:off x="4267835" y="1210987"/>
            <a:ext cx="7650479" cy="846386"/>
          </a:xfrm>
          <a:prstGeom prst="rect">
            <a:avLst/>
          </a:prstGeom>
          <a:noFill/>
        </p:spPr>
        <p:txBody>
          <a:bodyPr wrap="square">
            <a:spAutoFit/>
          </a:bodyPr>
          <a:lstStyle/>
          <a:p>
            <a:pPr>
              <a:spcAft>
                <a:spcPts val="600"/>
              </a:spcAft>
            </a:pPr>
            <a:r>
              <a:rPr lang="en-US" sz="2400" b="1" cap="all" dirty="0"/>
              <a:t>How to Retrieve Documents </a:t>
            </a:r>
            <a:r>
              <a:rPr lang="en-US" sz="2400" b="1" dirty="0"/>
              <a:t>(continued)</a:t>
            </a:r>
          </a:p>
          <a:p>
            <a:pPr marL="342900" lvl="0" indent="-342900">
              <a:buFont typeface="Arial" panose="020B0604020202020204" pitchFamily="34" charset="0"/>
              <a:buChar char="•"/>
            </a:pPr>
            <a:r>
              <a:rPr lang="en-US" sz="2000" dirty="0"/>
              <a:t>Click on </a:t>
            </a:r>
            <a:r>
              <a:rPr lang="en-US" sz="2000" b="1" dirty="0"/>
              <a:t>RETRIEVE documents </a:t>
            </a:r>
            <a:r>
              <a:rPr lang="en-US" sz="2000" dirty="0"/>
              <a:t>to retrieve documents</a:t>
            </a:r>
            <a:r>
              <a:rPr lang="en-US" sz="1950" dirty="0"/>
              <a:t>.</a:t>
            </a:r>
          </a:p>
        </p:txBody>
      </p:sp>
      <p:pic>
        <p:nvPicPr>
          <p:cNvPr id="2" name="Picture 1">
            <a:extLst>
              <a:ext uri="{FF2B5EF4-FFF2-40B4-BE49-F238E27FC236}">
                <a16:creationId xmlns:a16="http://schemas.microsoft.com/office/drawing/2014/main" id="{01E08586-F85D-FBBD-AD6F-E03B6DD2C7FB}"/>
              </a:ext>
            </a:extLst>
          </p:cNvPr>
          <p:cNvPicPr>
            <a:picLocks noChangeAspect="1"/>
          </p:cNvPicPr>
          <p:nvPr/>
        </p:nvPicPr>
        <p:blipFill>
          <a:blip r:embed="rId3"/>
          <a:stretch>
            <a:fillRect/>
          </a:stretch>
        </p:blipFill>
        <p:spPr>
          <a:xfrm>
            <a:off x="4765377" y="2173542"/>
            <a:ext cx="5943600" cy="989330"/>
          </a:xfrm>
          <a:prstGeom prst="rect">
            <a:avLst/>
          </a:prstGeom>
        </p:spPr>
      </p:pic>
      <p:cxnSp>
        <p:nvCxnSpPr>
          <p:cNvPr id="5" name="Straight Arrow Connector 4">
            <a:extLst>
              <a:ext uri="{FF2B5EF4-FFF2-40B4-BE49-F238E27FC236}">
                <a16:creationId xmlns:a16="http://schemas.microsoft.com/office/drawing/2014/main" id="{2ADF1F91-3FA8-BEF5-9AC1-0E869016F52A}"/>
              </a:ext>
            </a:extLst>
          </p:cNvPr>
          <p:cNvCxnSpPr>
            <a:cxnSpLocks/>
          </p:cNvCxnSpPr>
          <p:nvPr/>
        </p:nvCxnSpPr>
        <p:spPr>
          <a:xfrm flipH="1">
            <a:off x="8387848" y="1916933"/>
            <a:ext cx="1224281" cy="68396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7D1092-26B2-749F-DE6F-9FBFAEBE03FB}"/>
              </a:ext>
            </a:extLst>
          </p:cNvPr>
          <p:cNvSpPr txBox="1"/>
          <p:nvPr/>
        </p:nvSpPr>
        <p:spPr>
          <a:xfrm>
            <a:off x="4400549" y="3242017"/>
            <a:ext cx="7385050" cy="723275"/>
          </a:xfrm>
          <a:prstGeom prst="rect">
            <a:avLst/>
          </a:prstGeom>
          <a:noFill/>
        </p:spPr>
        <p:txBody>
          <a:bodyPr wrap="square">
            <a:spAutoFit/>
          </a:bodyPr>
          <a:lstStyle/>
          <a:p>
            <a:pPr marL="342900" marR="0" lvl="0" indent="-342900">
              <a:spcBef>
                <a:spcPts val="0"/>
              </a:spcBef>
              <a:spcAft>
                <a:spcPts val="600"/>
              </a:spcAft>
              <a:buAutoNum type="arabicPeriod"/>
            </a:pPr>
            <a:r>
              <a:rPr lang="en-US" dirty="0">
                <a:effectLst/>
                <a:latin typeface="Calibri" panose="020F0502020204030204" pitchFamily="34" charset="0"/>
                <a:ea typeface="Calibri" panose="020F0502020204030204" pitchFamily="34" charset="0"/>
              </a:rPr>
              <a:t>Select the Event for which you wish to retrieve documents</a:t>
            </a:r>
          </a:p>
          <a:p>
            <a:pPr marL="342900" marR="0" lvl="0" indent="-342900">
              <a:spcBef>
                <a:spcPts val="0"/>
              </a:spcBef>
              <a:spcAft>
                <a:spcPts val="1200"/>
              </a:spcAft>
              <a:buAutoNum type="arabicPeriod"/>
            </a:pPr>
            <a:r>
              <a:rPr lang="en-US" dirty="0">
                <a:latin typeface="Calibri" panose="020F0502020204030204" pitchFamily="34" charset="0"/>
                <a:ea typeface="Calibri" panose="020F0502020204030204" pitchFamily="34" charset="0"/>
              </a:rPr>
              <a:t>Select the</a:t>
            </a:r>
            <a:r>
              <a:rPr lang="en-US" dirty="0">
                <a:effectLst/>
                <a:latin typeface="Calibri" panose="020F0502020204030204" pitchFamily="34" charset="0"/>
                <a:ea typeface="Calibri" panose="020F0502020204030204" pitchFamily="34" charset="0"/>
              </a:rPr>
              <a:t> document(s) to retrieve.</a:t>
            </a:r>
          </a:p>
        </p:txBody>
      </p:sp>
      <p:pic>
        <p:nvPicPr>
          <p:cNvPr id="16" name="Picture 15">
            <a:extLst>
              <a:ext uri="{FF2B5EF4-FFF2-40B4-BE49-F238E27FC236}">
                <a16:creationId xmlns:a16="http://schemas.microsoft.com/office/drawing/2014/main" id="{4FC9A69E-8BA4-BE9C-333E-60E7838FDEB1}"/>
              </a:ext>
            </a:extLst>
          </p:cNvPr>
          <p:cNvPicPr>
            <a:picLocks noChangeAspect="1"/>
          </p:cNvPicPr>
          <p:nvPr/>
        </p:nvPicPr>
        <p:blipFill rotWithShape="1">
          <a:blip r:embed="rId4"/>
          <a:srcRect l="8975" t="11016" r="9935" b="7502"/>
          <a:stretch/>
        </p:blipFill>
        <p:spPr bwMode="auto">
          <a:xfrm>
            <a:off x="4994444" y="4077665"/>
            <a:ext cx="5964158" cy="2743200"/>
          </a:xfrm>
          <a:prstGeom prst="rect">
            <a:avLst/>
          </a:prstGeom>
          <a:ln w="12700">
            <a:solidFill>
              <a:srgbClr val="FF0000"/>
            </a:solidFill>
          </a:ln>
          <a:extLst>
            <a:ext uri="{53640926-AAD7-44D8-BBD7-CCE9431645EC}">
              <a14:shadowObscured xmlns:a14="http://schemas.microsoft.com/office/drawing/2010/main"/>
            </a:ext>
          </a:extLst>
        </p:spPr>
      </p:pic>
      <p:cxnSp>
        <p:nvCxnSpPr>
          <p:cNvPr id="17" name="Straight Arrow Connector 16">
            <a:extLst>
              <a:ext uri="{FF2B5EF4-FFF2-40B4-BE49-F238E27FC236}">
                <a16:creationId xmlns:a16="http://schemas.microsoft.com/office/drawing/2014/main" id="{FEA76EB3-E763-C10E-E1D5-9F2F31AC488A}"/>
              </a:ext>
            </a:extLst>
          </p:cNvPr>
          <p:cNvCxnSpPr>
            <a:cxnSpLocks/>
          </p:cNvCxnSpPr>
          <p:nvPr/>
        </p:nvCxnSpPr>
        <p:spPr>
          <a:xfrm>
            <a:off x="9299915" y="5218161"/>
            <a:ext cx="1409062" cy="46220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563C29-21C2-2F6F-6391-3AF6CA01C5B6}"/>
              </a:ext>
            </a:extLst>
          </p:cNvPr>
          <p:cNvCxnSpPr>
            <a:cxnSpLocks/>
          </p:cNvCxnSpPr>
          <p:nvPr/>
        </p:nvCxnSpPr>
        <p:spPr>
          <a:xfrm>
            <a:off x="4436248" y="5623947"/>
            <a:ext cx="1116393" cy="90168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06AF40E6-5F3F-2E09-4F6F-2F9B24DD8250}"/>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How to retrieve a document </a:t>
            </a:r>
            <a:endParaRPr lang="en-US" sz="3100" b="1" dirty="0">
              <a:solidFill>
                <a:srgbClr val="FFFFFF"/>
              </a:solidFill>
            </a:endParaRPr>
          </a:p>
        </p:txBody>
      </p:sp>
    </p:spTree>
    <p:extLst>
      <p:ext uri="{BB962C8B-B14F-4D97-AF65-F5344CB8AC3E}">
        <p14:creationId xmlns:p14="http://schemas.microsoft.com/office/powerpoint/2010/main" val="1969255618"/>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Effect transition="in" filter="fade">
                                      <p:cBhvr>
                                        <p:cTn id="23" dur="1500"/>
                                        <p:tgtEl>
                                          <p:spTgt spid="22">
                                            <p:txEl>
                                              <p:pRg st="1" end="1"/>
                                            </p:txEl>
                                          </p:spTgt>
                                        </p:tgtEl>
                                      </p:cBhvr>
                                    </p:animEffect>
                                    <p:anim calcmode="lin" valueType="num">
                                      <p:cBhvr>
                                        <p:cTn id="24" dur="1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3000"/>
                                        <p:tgtEl>
                                          <p:spTgt spid="2"/>
                                        </p:tgtEl>
                                      </p:cBhvr>
                                    </p:animEffect>
                                  </p:childTnLst>
                                </p:cTn>
                              </p:par>
                            </p:childTnLst>
                          </p:cTn>
                        </p:par>
                        <p:par>
                          <p:cTn id="30" fill="hold">
                            <p:stCondLst>
                              <p:cond delay="80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1000"/>
                                        <p:tgtEl>
                                          <p:spTgt spid="5"/>
                                        </p:tgtEl>
                                      </p:cBhvr>
                                    </p:animEffect>
                                  </p:childTnLst>
                                </p:cTn>
                              </p:par>
                            </p:childTnLst>
                          </p:cTn>
                        </p:par>
                        <p:par>
                          <p:cTn id="34" fill="hold">
                            <p:stCondLst>
                              <p:cond delay="9000"/>
                            </p:stCondLst>
                            <p:childTnLst>
                              <p:par>
                                <p:cTn id="35" presetID="42" presetClass="entr" presetSubtype="0" fill="hold" nodeType="after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500"/>
                                        <p:tgtEl>
                                          <p:spTgt spid="7">
                                            <p:txEl>
                                              <p:pRg st="0" end="0"/>
                                            </p:txEl>
                                          </p:spTgt>
                                        </p:tgtEl>
                                      </p:cBhvr>
                                    </p:animEffect>
                                    <p:anim calcmode="lin" valueType="num">
                                      <p:cBhvr>
                                        <p:cTn id="38" dur="1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500"/>
                            </p:stCondLst>
                            <p:childTnLst>
                              <p:par>
                                <p:cTn id="41" presetID="42" presetClass="entr" presetSubtype="0" fill="hold" nodeType="after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1500"/>
                                        <p:tgtEl>
                                          <p:spTgt spid="7">
                                            <p:txEl>
                                              <p:pRg st="1" end="1"/>
                                            </p:txEl>
                                          </p:spTgt>
                                        </p:tgtEl>
                                      </p:cBhvr>
                                    </p:animEffect>
                                    <p:anim calcmode="lin" valueType="num">
                                      <p:cBhvr>
                                        <p:cTn id="44" dur="1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5" dur="1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12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0"/>
                                        <p:tgtEl>
                                          <p:spTgt spid="16"/>
                                        </p:tgtEl>
                                      </p:cBhvr>
                                    </p:animEffect>
                                  </p:childTnLst>
                                </p:cTn>
                              </p:par>
                            </p:childTnLst>
                          </p:cTn>
                        </p:par>
                        <p:par>
                          <p:cTn id="50" fill="hold">
                            <p:stCondLst>
                              <p:cond delay="150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1000"/>
                                        <p:tgtEl>
                                          <p:spTgt spid="17"/>
                                        </p:tgtEl>
                                      </p:cBhvr>
                                    </p:animEffect>
                                  </p:childTnLst>
                                </p:cTn>
                              </p:par>
                            </p:childTnLst>
                          </p:cTn>
                        </p:par>
                        <p:par>
                          <p:cTn id="54" fill="hold">
                            <p:stCondLst>
                              <p:cond delay="160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581727" y="1381760"/>
            <a:ext cx="6807633" cy="4813767"/>
          </a:xfrm>
        </p:spPr>
        <p:txBody>
          <a:bodyPr anchor="ctr">
            <a:normAutofit/>
          </a:bodyPr>
          <a:lstStyle/>
          <a:p>
            <a:pPr marL="0" marR="0" lvl="0" indent="0">
              <a:spcBef>
                <a:spcPts val="0"/>
              </a:spcBef>
              <a:spcAft>
                <a:spcPts val="600"/>
              </a:spcAft>
              <a:buNone/>
            </a:pPr>
            <a:r>
              <a:rPr lang="en-US" sz="2000" dirty="0">
                <a:effectLst/>
                <a:latin typeface="Calibri" panose="020F0502020204030204" pitchFamily="34" charset="0"/>
                <a:ea typeface="Calibri" panose="020F0502020204030204" pitchFamily="34" charset="0"/>
              </a:rPr>
              <a:t>As part of the modernization of its information management processes, the Federal Public Sector Labour Relations and Employment Board (FPSLREB) has developed an eDocs Portal to facilitate the exchange of information for its processes. </a:t>
            </a:r>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000" dirty="0">
                <a:effectLst/>
                <a:latin typeface="Calibri" panose="020F0502020204030204" pitchFamily="34" charset="0"/>
                <a:ea typeface="Calibri" panose="020F0502020204030204" pitchFamily="34" charset="0"/>
              </a:rPr>
              <a:t>The eDocs Portal allows you to share large documents without having to split them into multiple submissions and to share electronic documents in real time during a hearing.</a:t>
            </a:r>
          </a:p>
          <a:p>
            <a:pPr marL="0" indent="0">
              <a:buNone/>
            </a:pPr>
            <a:endParaRPr lang="en-US" sz="17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8917"/>
            <a:ext cx="8151126" cy="1111792"/>
          </a:xfrm>
          <a:prstGeom prst="rect">
            <a:avLst/>
          </a:prstGeom>
        </p:spPr>
      </p:pic>
      <p:sp>
        <p:nvSpPr>
          <p:cNvPr id="2" name="Title 1">
            <a:extLst>
              <a:ext uri="{FF2B5EF4-FFF2-40B4-BE49-F238E27FC236}">
                <a16:creationId xmlns:a16="http://schemas.microsoft.com/office/drawing/2014/main" id="{C536B70A-1D49-10C0-3E6D-4C4E08A75B95}"/>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Introduction </a:t>
            </a:r>
            <a:br>
              <a:rPr lang="en-US" sz="3100" cap="all" dirty="0">
                <a:solidFill>
                  <a:srgbClr val="FFFFFF"/>
                </a:solidFill>
              </a:rPr>
            </a:br>
            <a:r>
              <a:rPr lang="en-US" sz="3100" cap="all" dirty="0">
                <a:solidFill>
                  <a:srgbClr val="FFFFFF"/>
                </a:solidFill>
              </a:rPr>
              <a:t>to the </a:t>
            </a:r>
            <a:br>
              <a:rPr lang="en-US" sz="3100" cap="all" dirty="0">
                <a:solidFill>
                  <a:srgbClr val="FFFFFF"/>
                </a:solidFill>
              </a:rPr>
            </a:br>
            <a:r>
              <a:rPr lang="en-US" sz="3100" cap="all" dirty="0">
                <a:solidFill>
                  <a:srgbClr val="FFFFFF"/>
                </a:solidFill>
              </a:rPr>
              <a:t>FPSLREB’s </a:t>
            </a:r>
            <a:br>
              <a:rPr lang="en-US" sz="3100" cap="all" dirty="0">
                <a:solidFill>
                  <a:srgbClr val="FFFFFF"/>
                </a:solidFill>
              </a:rPr>
            </a:br>
            <a:r>
              <a:rPr lang="en-US" sz="3100" b="1" cap="all" dirty="0">
                <a:solidFill>
                  <a:srgbClr val="FFFFFF"/>
                </a:solidFill>
              </a:rPr>
              <a:t>e-docs </a:t>
            </a:r>
            <a:br>
              <a:rPr lang="en-US" sz="3100" b="1" cap="all" dirty="0">
                <a:solidFill>
                  <a:srgbClr val="FFFFFF"/>
                </a:solidFill>
              </a:rPr>
            </a:br>
            <a:r>
              <a:rPr lang="en-US" sz="3100" b="1" cap="all" dirty="0">
                <a:solidFill>
                  <a:srgbClr val="FFFFFF"/>
                </a:solidFill>
              </a:rPr>
              <a:t>portal </a:t>
            </a:r>
            <a:endParaRPr lang="en-US" sz="3100" b="1" dirty="0">
              <a:solidFill>
                <a:srgbClr val="FFFFFF"/>
              </a:solidFill>
            </a:endParaRPr>
          </a:p>
        </p:txBody>
      </p:sp>
    </p:spTree>
    <p:extLst>
      <p:ext uri="{BB962C8B-B14F-4D97-AF65-F5344CB8AC3E}">
        <p14:creationId xmlns:p14="http://schemas.microsoft.com/office/powerpoint/2010/main" val="840949625"/>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500"/>
                                        <p:tgtEl>
                                          <p:spTgt spid="3">
                                            <p:txEl>
                                              <p:pRg st="3" end="3"/>
                                            </p:txEl>
                                          </p:spTgt>
                                        </p:tgtEl>
                                      </p:cBhvr>
                                    </p:animEffect>
                                    <p:anim calcmode="lin" valueType="num">
                                      <p:cBhvr>
                                        <p:cTn id="24"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sp>
        <p:nvSpPr>
          <p:cNvPr id="22" name="TextBox 21">
            <a:extLst>
              <a:ext uri="{FF2B5EF4-FFF2-40B4-BE49-F238E27FC236}">
                <a16:creationId xmlns:a16="http://schemas.microsoft.com/office/drawing/2014/main" id="{6BB528E3-6C12-E46F-D1BC-3563E58369A2}"/>
              </a:ext>
            </a:extLst>
          </p:cNvPr>
          <p:cNvSpPr txBox="1"/>
          <p:nvPr/>
        </p:nvSpPr>
        <p:spPr>
          <a:xfrm>
            <a:off x="4135121" y="1233797"/>
            <a:ext cx="7650479" cy="830997"/>
          </a:xfrm>
          <a:prstGeom prst="rect">
            <a:avLst/>
          </a:prstGeom>
          <a:noFill/>
        </p:spPr>
        <p:txBody>
          <a:bodyPr wrap="square">
            <a:spAutoFit/>
          </a:bodyPr>
          <a:lstStyle/>
          <a:p>
            <a:r>
              <a:rPr lang="en-US" sz="2400" b="1" cap="all" dirty="0"/>
              <a:t>How to Retrieve Documents </a:t>
            </a:r>
            <a:r>
              <a:rPr lang="en-US" sz="2400" b="1" dirty="0"/>
              <a:t>(continued)</a:t>
            </a:r>
          </a:p>
          <a:p>
            <a:pPr lvl="1"/>
            <a:endParaRPr lang="en-US" sz="2400" b="1" cap="all" dirty="0"/>
          </a:p>
        </p:txBody>
      </p:sp>
      <p:sp>
        <p:nvSpPr>
          <p:cNvPr id="7" name="TextBox 6">
            <a:extLst>
              <a:ext uri="{FF2B5EF4-FFF2-40B4-BE49-F238E27FC236}">
                <a16:creationId xmlns:a16="http://schemas.microsoft.com/office/drawing/2014/main" id="{F57D1092-26B2-749F-DE6F-9FBFAEBE03FB}"/>
              </a:ext>
            </a:extLst>
          </p:cNvPr>
          <p:cNvSpPr txBox="1"/>
          <p:nvPr/>
        </p:nvSpPr>
        <p:spPr>
          <a:xfrm>
            <a:off x="4400550" y="3284484"/>
            <a:ext cx="7385050" cy="392159"/>
          </a:xfrm>
          <a:prstGeom prst="rect">
            <a:avLst/>
          </a:prstGeom>
          <a:noFill/>
        </p:spPr>
        <p:txBody>
          <a:bodyPr wrap="square">
            <a:spAutoFit/>
          </a:bodyPr>
          <a:lstStyle/>
          <a:p>
            <a:pPr marR="0" lvl="0">
              <a:lnSpc>
                <a:spcPct val="115000"/>
              </a:lnSpc>
              <a:spcBef>
                <a:spcPts val="0"/>
              </a:spcBef>
              <a:spcAft>
                <a:spcPts val="1000"/>
              </a:spcAft>
            </a:pPr>
            <a:endParaRPr lang="en-US"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C7BF7653-BAC1-44A2-2721-D5D308422B4A}"/>
              </a:ext>
            </a:extLst>
          </p:cNvPr>
          <p:cNvSpPr txBox="1"/>
          <p:nvPr/>
        </p:nvSpPr>
        <p:spPr>
          <a:xfrm>
            <a:off x="4669865" y="1878102"/>
            <a:ext cx="7000622" cy="1169551"/>
          </a:xfrm>
          <a:prstGeom prst="rect">
            <a:avLst/>
          </a:prstGeom>
          <a:noFill/>
        </p:spPr>
        <p:txBody>
          <a:bodyPr wrap="square">
            <a:spAutoFit/>
          </a:bodyPr>
          <a:lstStyle/>
          <a:p>
            <a:pPr>
              <a:spcAft>
                <a:spcPts val="1200"/>
              </a:spcAft>
            </a:pPr>
            <a:r>
              <a:rPr lang="en-US" sz="2000" b="1" cap="all" dirty="0">
                <a:effectLst/>
                <a:latin typeface="Calibri" panose="020F0502020204030204" pitchFamily="34" charset="0"/>
                <a:ea typeface="Calibri" panose="020F0502020204030204" pitchFamily="34" charset="0"/>
              </a:rPr>
              <a:t>How to view documents</a:t>
            </a:r>
          </a:p>
          <a:p>
            <a:pPr marL="342900" indent="-342900">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To view a document the first time, click the “</a:t>
            </a:r>
            <a:r>
              <a:rPr lang="en-US" sz="2000" b="1" dirty="0">
                <a:solidFill>
                  <a:srgbClr val="FF0000"/>
                </a:solidFill>
                <a:effectLst/>
                <a:latin typeface="Calibri" panose="020F0502020204030204" pitchFamily="34" charset="0"/>
                <a:ea typeface="Calibri" panose="020F0502020204030204" pitchFamily="34" charset="0"/>
              </a:rPr>
              <a:t>New</a:t>
            </a:r>
            <a:r>
              <a:rPr lang="en-US" sz="2000" dirty="0">
                <a:effectLst/>
                <a:latin typeface="Calibri" panose="020F0502020204030204" pitchFamily="34" charset="0"/>
                <a:ea typeface="Calibri" panose="020F0502020204030204" pitchFamily="34" charset="0"/>
              </a:rPr>
              <a:t>” button located on the left side of the document name. </a:t>
            </a:r>
            <a:endParaRPr lang="en-US" sz="2000" dirty="0"/>
          </a:p>
        </p:txBody>
      </p:sp>
      <p:pic>
        <p:nvPicPr>
          <p:cNvPr id="8" name="Picture 7">
            <a:extLst>
              <a:ext uri="{FF2B5EF4-FFF2-40B4-BE49-F238E27FC236}">
                <a16:creationId xmlns:a16="http://schemas.microsoft.com/office/drawing/2014/main" id="{131E63C1-51C2-45EA-6366-875948012847}"/>
              </a:ext>
            </a:extLst>
          </p:cNvPr>
          <p:cNvPicPr>
            <a:picLocks noChangeAspect="1"/>
          </p:cNvPicPr>
          <p:nvPr/>
        </p:nvPicPr>
        <p:blipFill rotWithShape="1">
          <a:blip r:embed="rId3"/>
          <a:srcRect l="8975" t="76163" r="9935" b="7502"/>
          <a:stretch/>
        </p:blipFill>
        <p:spPr bwMode="auto">
          <a:xfrm>
            <a:off x="4135121" y="4004197"/>
            <a:ext cx="8070111" cy="914400"/>
          </a:xfrm>
          <a:prstGeom prst="rect">
            <a:avLst/>
          </a:prstGeom>
          <a:ln>
            <a:noFill/>
          </a:ln>
          <a:extLst>
            <a:ext uri="{53640926-AAD7-44D8-BBD7-CCE9431645EC}">
              <a14:shadowObscured xmlns:a14="http://schemas.microsoft.com/office/drawing/2010/main"/>
            </a:ext>
          </a:extLst>
        </p:spPr>
      </p:pic>
      <p:cxnSp>
        <p:nvCxnSpPr>
          <p:cNvPr id="10" name="Straight Arrow Connector 9">
            <a:extLst>
              <a:ext uri="{FF2B5EF4-FFF2-40B4-BE49-F238E27FC236}">
                <a16:creationId xmlns:a16="http://schemas.microsoft.com/office/drawing/2014/main" id="{DB4BA4F9-37D6-3737-2587-80873423B84F}"/>
              </a:ext>
            </a:extLst>
          </p:cNvPr>
          <p:cNvCxnSpPr>
            <a:cxnSpLocks/>
          </p:cNvCxnSpPr>
          <p:nvPr/>
        </p:nvCxnSpPr>
        <p:spPr>
          <a:xfrm flipH="1">
            <a:off x="5041907" y="3182168"/>
            <a:ext cx="1422400" cy="12563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8C14CBFA-7EB5-C1EA-F9C1-4FE91F9F6C1D}"/>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How to retrieve a document </a:t>
            </a:r>
            <a:endParaRPr lang="en-US" sz="3100" b="1" dirty="0">
              <a:solidFill>
                <a:srgbClr val="FFFFFF"/>
              </a:solidFill>
            </a:endParaRPr>
          </a:p>
        </p:txBody>
      </p:sp>
    </p:spTree>
    <p:extLst>
      <p:ext uri="{BB962C8B-B14F-4D97-AF65-F5344CB8AC3E}">
        <p14:creationId xmlns:p14="http://schemas.microsoft.com/office/powerpoint/2010/main" val="100216465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500"/>
                                        <p:tgtEl>
                                          <p:spTgt spid="6">
                                            <p:txEl>
                                              <p:pRg st="0" end="0"/>
                                            </p:txEl>
                                          </p:spTgt>
                                        </p:tgtEl>
                                      </p:cBhvr>
                                    </p:animEffect>
                                    <p:anim calcmode="lin" valueType="num">
                                      <p:cBhvr>
                                        <p:cTn id="24"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500"/>
                                        <p:tgtEl>
                                          <p:spTgt spid="6">
                                            <p:txEl>
                                              <p:pRg st="1" end="1"/>
                                            </p:txEl>
                                          </p:spTgt>
                                        </p:tgtEl>
                                      </p:cBhvr>
                                    </p:animEffect>
                                    <p:anim calcmode="lin" valueType="num">
                                      <p:cBhvr>
                                        <p:cTn id="30" dur="1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3000"/>
                                        <p:tgtEl>
                                          <p:spTgt spid="8"/>
                                        </p:tgtEl>
                                      </p:cBhvr>
                                    </p:animEffect>
                                  </p:childTnLst>
                                </p:cTn>
                              </p:par>
                            </p:childTnLst>
                          </p:cTn>
                        </p:par>
                        <p:par>
                          <p:cTn id="36" fill="hold">
                            <p:stCondLst>
                              <p:cond delay="95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sp>
        <p:nvSpPr>
          <p:cNvPr id="22" name="TextBox 21">
            <a:extLst>
              <a:ext uri="{FF2B5EF4-FFF2-40B4-BE49-F238E27FC236}">
                <a16:creationId xmlns:a16="http://schemas.microsoft.com/office/drawing/2014/main" id="{6BB528E3-6C12-E46F-D1BC-3563E58369A2}"/>
              </a:ext>
            </a:extLst>
          </p:cNvPr>
          <p:cNvSpPr txBox="1"/>
          <p:nvPr/>
        </p:nvSpPr>
        <p:spPr>
          <a:xfrm>
            <a:off x="4037826" y="1399044"/>
            <a:ext cx="7650479" cy="461665"/>
          </a:xfrm>
          <a:prstGeom prst="rect">
            <a:avLst/>
          </a:prstGeom>
          <a:noFill/>
        </p:spPr>
        <p:txBody>
          <a:bodyPr wrap="square">
            <a:spAutoFit/>
          </a:bodyPr>
          <a:lstStyle/>
          <a:p>
            <a:r>
              <a:rPr lang="en-US" sz="2400" b="1" cap="all" dirty="0"/>
              <a:t>How to View Documents </a:t>
            </a:r>
            <a:r>
              <a:rPr lang="en-US" sz="2400" b="1" dirty="0"/>
              <a:t>(continued)</a:t>
            </a:r>
          </a:p>
        </p:txBody>
      </p:sp>
      <p:sp>
        <p:nvSpPr>
          <p:cNvPr id="7" name="TextBox 6">
            <a:extLst>
              <a:ext uri="{FF2B5EF4-FFF2-40B4-BE49-F238E27FC236}">
                <a16:creationId xmlns:a16="http://schemas.microsoft.com/office/drawing/2014/main" id="{F57D1092-26B2-749F-DE6F-9FBFAEBE03FB}"/>
              </a:ext>
            </a:extLst>
          </p:cNvPr>
          <p:cNvSpPr txBox="1"/>
          <p:nvPr/>
        </p:nvSpPr>
        <p:spPr>
          <a:xfrm>
            <a:off x="4400550" y="3284484"/>
            <a:ext cx="7385050" cy="392159"/>
          </a:xfrm>
          <a:prstGeom prst="rect">
            <a:avLst/>
          </a:prstGeom>
          <a:noFill/>
        </p:spPr>
        <p:txBody>
          <a:bodyPr wrap="square">
            <a:spAutoFit/>
          </a:bodyPr>
          <a:lstStyle/>
          <a:p>
            <a:pPr marR="0" lvl="0">
              <a:lnSpc>
                <a:spcPct val="115000"/>
              </a:lnSpc>
              <a:spcBef>
                <a:spcPts val="0"/>
              </a:spcBef>
              <a:spcAft>
                <a:spcPts val="1000"/>
              </a:spcAft>
            </a:pPr>
            <a:endParaRPr lang="en-US" dirty="0">
              <a:effectLst/>
              <a:latin typeface="Calibri" panose="020F0502020204030204" pitchFamily="34" charset="0"/>
              <a:ea typeface="Calibri" panose="020F0502020204030204" pitchFamily="34" charset="0"/>
            </a:endParaRPr>
          </a:p>
        </p:txBody>
      </p:sp>
      <p:pic>
        <p:nvPicPr>
          <p:cNvPr id="15" name="Picture 14">
            <a:extLst>
              <a:ext uri="{FF2B5EF4-FFF2-40B4-BE49-F238E27FC236}">
                <a16:creationId xmlns:a16="http://schemas.microsoft.com/office/drawing/2014/main" id="{48EBAACE-5E96-2279-5C15-9D0012CE25BB}"/>
              </a:ext>
            </a:extLst>
          </p:cNvPr>
          <p:cNvPicPr>
            <a:picLocks noChangeAspect="1"/>
          </p:cNvPicPr>
          <p:nvPr/>
        </p:nvPicPr>
        <p:blipFill rotWithShape="1">
          <a:blip r:embed="rId3"/>
          <a:srcRect l="8120" t="7977" r="6945" b="22127"/>
          <a:stretch/>
        </p:blipFill>
        <p:spPr bwMode="auto">
          <a:xfrm>
            <a:off x="4774399" y="3480563"/>
            <a:ext cx="6913906" cy="3200400"/>
          </a:xfrm>
          <a:prstGeom prst="rect">
            <a:avLst/>
          </a:prstGeom>
          <a:ln w="12700">
            <a:solidFill>
              <a:srgbClr val="FF0000"/>
            </a:solid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170D59C-C407-2775-A8CC-B3A6CB09F1FD}"/>
              </a:ext>
            </a:extLst>
          </p:cNvPr>
          <p:cNvSpPr txBox="1"/>
          <p:nvPr/>
        </p:nvSpPr>
        <p:spPr>
          <a:xfrm>
            <a:off x="4205526" y="2053057"/>
            <a:ext cx="7815727" cy="1133387"/>
          </a:xfrm>
          <a:prstGeom prst="rect">
            <a:avLst/>
          </a:prstGeom>
          <a:noFill/>
        </p:spPr>
        <p:txBody>
          <a:bodyPr wrap="square">
            <a:spAutoFit/>
          </a:bodyPr>
          <a:lstStyle/>
          <a:p>
            <a:pPr marL="342900" marR="0" lvl="0" indent="-342900">
              <a:lnSpc>
                <a:spcPct val="115000"/>
              </a:lnSpc>
              <a:spcBef>
                <a:spcPts val="0"/>
              </a:spcBef>
              <a:spcAft>
                <a:spcPts val="12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The document will appear either on the top right corner </a:t>
            </a:r>
            <a:r>
              <a:rPr lang="en-US" sz="2000" dirty="0">
                <a:latin typeface="Calibri" panose="020F0502020204030204" pitchFamily="34" charset="0"/>
                <a:ea typeface="Calibri" panose="020F0502020204030204" pitchFamily="34" charset="0"/>
              </a:rPr>
              <a:t>or </a:t>
            </a:r>
            <a:r>
              <a:rPr lang="en-US" sz="2000" dirty="0">
                <a:effectLst/>
                <a:latin typeface="Calibri" panose="020F0502020204030204" pitchFamily="34" charset="0"/>
                <a:ea typeface="Calibri" panose="020F0502020204030204" pitchFamily="34" charset="0"/>
              </a:rPr>
              <a:t>on the bottom left-hand side of your computer screen, depending on which system you are using.  </a:t>
            </a:r>
            <a:r>
              <a:rPr lang="en-US" sz="2000" b="1" dirty="0">
                <a:effectLst/>
                <a:latin typeface="Calibri" panose="020F0502020204030204" pitchFamily="34" charset="0"/>
                <a:ea typeface="Calibri" panose="020F0502020204030204" pitchFamily="34" charset="0"/>
              </a:rPr>
              <a:t>Click on the document to open it.</a:t>
            </a:r>
          </a:p>
        </p:txBody>
      </p:sp>
      <p:cxnSp>
        <p:nvCxnSpPr>
          <p:cNvPr id="5" name="Straight Arrow Connector 4">
            <a:extLst>
              <a:ext uri="{FF2B5EF4-FFF2-40B4-BE49-F238E27FC236}">
                <a16:creationId xmlns:a16="http://schemas.microsoft.com/office/drawing/2014/main" id="{E34990D7-0899-8F87-B6E1-01CC7CAC0905}"/>
              </a:ext>
            </a:extLst>
          </p:cNvPr>
          <p:cNvCxnSpPr>
            <a:cxnSpLocks/>
          </p:cNvCxnSpPr>
          <p:nvPr/>
        </p:nvCxnSpPr>
        <p:spPr>
          <a:xfrm>
            <a:off x="7955280" y="3186444"/>
            <a:ext cx="1656080" cy="802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D69CCFF-E906-4DC1-5E4A-49B329F85670}"/>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How to retrieve a document </a:t>
            </a:r>
            <a:endParaRPr lang="en-US" sz="3100" b="1" dirty="0">
              <a:solidFill>
                <a:srgbClr val="FFFFFF"/>
              </a:solidFill>
            </a:endParaRPr>
          </a:p>
        </p:txBody>
      </p:sp>
    </p:spTree>
    <p:extLst>
      <p:ext uri="{BB962C8B-B14F-4D97-AF65-F5344CB8AC3E}">
        <p14:creationId xmlns:p14="http://schemas.microsoft.com/office/powerpoint/2010/main" val="2244878518"/>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
                                          </p:val>
                                        </p:tav>
                                        <p:tav tm="100000">
                                          <p:val>
                                            <p:strVal val="#ppt_x"/>
                                          </p:val>
                                        </p:tav>
                                      </p:tavLst>
                                    </p:anim>
                                    <p:anim calcmode="lin" valueType="num">
                                      <p:cBhvr>
                                        <p:cTn id="9" dur="12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250"/>
                            </p:stCondLst>
                            <p:childTnLst>
                              <p:par>
                                <p:cTn id="15" presetID="42" presetClass="entr" presetSubtype="0" fill="hold"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000"/>
                                        <p:tgtEl>
                                          <p:spTgt spid="22">
                                            <p:txEl>
                                              <p:pRg st="0" end="0"/>
                                            </p:txEl>
                                          </p:spTgt>
                                        </p:tgtEl>
                                      </p:cBhvr>
                                    </p:animEffect>
                                    <p:anim calcmode="lin" valueType="num">
                                      <p:cBhvr>
                                        <p:cTn id="1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250"/>
                            </p:stCondLst>
                            <p:childTnLst>
                              <p:par>
                                <p:cTn id="21" presetID="42" presetClass="entr" presetSubtype="0"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425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0"/>
                                        <p:tgtEl>
                                          <p:spTgt spid="15"/>
                                        </p:tgtEl>
                                      </p:cBhvr>
                                    </p:animEffect>
                                  </p:childTnLst>
                                </p:cTn>
                              </p:par>
                            </p:childTnLst>
                          </p:cTn>
                        </p:par>
                        <p:par>
                          <p:cTn id="30" fill="hold">
                            <p:stCondLst>
                              <p:cond delay="6750"/>
                            </p:stCondLst>
                            <p:childTnLst>
                              <p:par>
                                <p:cTn id="31" presetID="22" presetClass="entr" presetSubtype="8"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sp>
        <p:nvSpPr>
          <p:cNvPr id="22" name="TextBox 21">
            <a:extLst>
              <a:ext uri="{FF2B5EF4-FFF2-40B4-BE49-F238E27FC236}">
                <a16:creationId xmlns:a16="http://schemas.microsoft.com/office/drawing/2014/main" id="{6BB528E3-6C12-E46F-D1BC-3563E58369A2}"/>
              </a:ext>
            </a:extLst>
          </p:cNvPr>
          <p:cNvSpPr txBox="1"/>
          <p:nvPr/>
        </p:nvSpPr>
        <p:spPr>
          <a:xfrm>
            <a:off x="4205521" y="1387450"/>
            <a:ext cx="7650479" cy="461665"/>
          </a:xfrm>
          <a:prstGeom prst="rect">
            <a:avLst/>
          </a:prstGeom>
          <a:noFill/>
        </p:spPr>
        <p:txBody>
          <a:bodyPr wrap="square">
            <a:spAutoFit/>
          </a:bodyPr>
          <a:lstStyle/>
          <a:p>
            <a:r>
              <a:rPr lang="en-US" sz="2400" b="1" cap="all" dirty="0"/>
              <a:t>How to Retrieve Documents </a:t>
            </a:r>
            <a:r>
              <a:rPr lang="en-US" sz="2400" b="1" dirty="0"/>
              <a:t>(continued)</a:t>
            </a:r>
            <a:endParaRPr lang="en-US" sz="2400" b="1" cap="all" dirty="0"/>
          </a:p>
        </p:txBody>
      </p:sp>
      <p:sp>
        <p:nvSpPr>
          <p:cNvPr id="2" name="TextBox 1">
            <a:extLst>
              <a:ext uri="{FF2B5EF4-FFF2-40B4-BE49-F238E27FC236}">
                <a16:creationId xmlns:a16="http://schemas.microsoft.com/office/drawing/2014/main" id="{2170D59C-C407-2775-A8CC-B3A6CB09F1FD}"/>
              </a:ext>
            </a:extLst>
          </p:cNvPr>
          <p:cNvSpPr txBox="1"/>
          <p:nvPr/>
        </p:nvSpPr>
        <p:spPr>
          <a:xfrm>
            <a:off x="4539701" y="1803564"/>
            <a:ext cx="7815727" cy="1995162"/>
          </a:xfrm>
          <a:prstGeom prst="rect">
            <a:avLst/>
          </a:prstGeom>
          <a:noFill/>
        </p:spPr>
        <p:txBody>
          <a:bodyPr wrap="square">
            <a:spAutoFit/>
          </a:bodyPr>
          <a:lstStyle/>
          <a:p>
            <a:pPr>
              <a:lnSpc>
                <a:spcPct val="115000"/>
              </a:lnSpc>
              <a:spcAft>
                <a:spcPts val="1200"/>
              </a:spcAft>
            </a:pPr>
            <a:r>
              <a:rPr lang="en-US" sz="2000" b="1" cap="all" dirty="0"/>
              <a:t>How to RETRIEVE PREVIOULSY OPENED Documents</a:t>
            </a:r>
            <a:endParaRPr lang="en-US" sz="2000" dirty="0"/>
          </a:p>
          <a:p>
            <a:pPr marL="342900" marR="0" lvl="0" indent="-342900">
              <a:lnSpc>
                <a:spcPct val="115000"/>
              </a:lnSpc>
              <a:spcBef>
                <a:spcPts val="0"/>
              </a:spcBef>
              <a:buFont typeface="Arial" panose="020B0604020202020204" pitchFamily="34" charset="0"/>
              <a:buChar char="•"/>
            </a:pPr>
            <a:r>
              <a:rPr lang="en-US" sz="2000" dirty="0"/>
              <a:t>Click the </a:t>
            </a:r>
            <a:r>
              <a:rPr lang="en-US" sz="2000" b="1" dirty="0"/>
              <a:t>Retrieved</a:t>
            </a:r>
            <a:r>
              <a:rPr lang="en-US" sz="2000" dirty="0"/>
              <a:t> button located on the left side of the document name. </a:t>
            </a:r>
          </a:p>
          <a:p>
            <a:pPr marL="342900" marR="0" lvl="0" indent="-342900">
              <a:lnSpc>
                <a:spcPct val="115000"/>
              </a:lnSpc>
              <a:spcBef>
                <a:spcPts val="0"/>
              </a:spcBef>
              <a:buFont typeface="Arial" panose="020B0604020202020204" pitchFamily="34" charset="0"/>
              <a:buChar char="•"/>
            </a:pPr>
            <a:r>
              <a:rPr lang="en-US" sz="2000" dirty="0"/>
              <a:t>Refer to the “</a:t>
            </a:r>
            <a:r>
              <a:rPr lang="en-US" sz="2000" b="1" dirty="0"/>
              <a:t>New”</a:t>
            </a:r>
            <a:r>
              <a:rPr lang="en-US" sz="2000" dirty="0"/>
              <a:t> steps on the previous slide to view and download the document. </a:t>
            </a:r>
            <a:endParaRPr lang="en-US" sz="2000" b="1" dirty="0">
              <a:effectLst/>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376C0ECD-F696-5077-F29B-54B4FF68B753}"/>
              </a:ext>
            </a:extLst>
          </p:cNvPr>
          <p:cNvPicPr>
            <a:picLocks noChangeAspect="1"/>
          </p:cNvPicPr>
          <p:nvPr/>
        </p:nvPicPr>
        <p:blipFill>
          <a:blip r:embed="rId3"/>
          <a:stretch>
            <a:fillRect/>
          </a:stretch>
        </p:blipFill>
        <p:spPr>
          <a:xfrm>
            <a:off x="4467455" y="4056855"/>
            <a:ext cx="7343094" cy="822960"/>
          </a:xfrm>
          <a:prstGeom prst="rect">
            <a:avLst/>
          </a:prstGeom>
        </p:spPr>
      </p:pic>
      <p:cxnSp>
        <p:nvCxnSpPr>
          <p:cNvPr id="8" name="Straight Arrow Connector 7">
            <a:extLst>
              <a:ext uri="{FF2B5EF4-FFF2-40B4-BE49-F238E27FC236}">
                <a16:creationId xmlns:a16="http://schemas.microsoft.com/office/drawing/2014/main" id="{ED6591DB-70BF-E28D-AA2F-7332EFC75ADA}"/>
              </a:ext>
            </a:extLst>
          </p:cNvPr>
          <p:cNvCxnSpPr>
            <a:cxnSpLocks/>
          </p:cNvCxnSpPr>
          <p:nvPr/>
        </p:nvCxnSpPr>
        <p:spPr>
          <a:xfrm flipH="1">
            <a:off x="5395268" y="3686175"/>
            <a:ext cx="2053282" cy="9780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2D874A6-D6F4-8AFC-2C3C-D4D4537E913D}"/>
              </a:ext>
            </a:extLst>
          </p:cNvPr>
          <p:cNvSpPr txBox="1"/>
          <p:nvPr/>
        </p:nvSpPr>
        <p:spPr>
          <a:xfrm>
            <a:off x="5310484" y="5607005"/>
            <a:ext cx="5332095" cy="784830"/>
          </a:xfrm>
          <a:prstGeom prst="rect">
            <a:avLst/>
          </a:prstGeom>
          <a:noFill/>
          <a:ln w="31750">
            <a:noFill/>
          </a:ln>
        </p:spPr>
        <p:txBody>
          <a:bodyPr wrap="square" rtlCol="0">
            <a:spAutoFit/>
          </a:bodyPr>
          <a:lstStyle/>
          <a:p>
            <a:pPr algn="ctr">
              <a:spcBef>
                <a:spcPts val="600"/>
              </a:spcBef>
            </a:pPr>
            <a:r>
              <a:rPr lang="en-CA" sz="2000" dirty="0"/>
              <a:t>For troubleshooting, please contact us at</a:t>
            </a:r>
          </a:p>
          <a:p>
            <a:pPr algn="ctr">
              <a:spcBef>
                <a:spcPts val="600"/>
              </a:spcBef>
            </a:pPr>
            <a:r>
              <a:rPr lang="en-CA" sz="2000" dirty="0"/>
              <a:t> </a:t>
            </a:r>
            <a:r>
              <a:rPr lang="en-CA" sz="2000" dirty="0">
                <a:hlinkClick r:id="rId4"/>
              </a:rPr>
              <a:t>edocsportal.portaildoc@fpslreb-crtespf.gc.ca</a:t>
            </a:r>
            <a:r>
              <a:rPr lang="en-CA" sz="2000" dirty="0"/>
              <a:t> </a:t>
            </a:r>
            <a:endParaRPr lang="en-US" dirty="0"/>
          </a:p>
        </p:txBody>
      </p:sp>
      <p:sp>
        <p:nvSpPr>
          <p:cNvPr id="16" name="Title 1">
            <a:extLst>
              <a:ext uri="{FF2B5EF4-FFF2-40B4-BE49-F238E27FC236}">
                <a16:creationId xmlns:a16="http://schemas.microsoft.com/office/drawing/2014/main" id="{EFC8F53D-DC3C-C03E-D5E1-BD6EC12BA939}"/>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How to retrieve a document </a:t>
            </a:r>
            <a:endParaRPr lang="en-US" sz="3100" b="1" dirty="0">
              <a:solidFill>
                <a:srgbClr val="FFFFFF"/>
              </a:solidFill>
            </a:endParaRPr>
          </a:p>
        </p:txBody>
      </p:sp>
    </p:spTree>
    <p:extLst>
      <p:ext uri="{BB962C8B-B14F-4D97-AF65-F5344CB8AC3E}">
        <p14:creationId xmlns:p14="http://schemas.microsoft.com/office/powerpoint/2010/main" val="2952649350"/>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25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42" presetClass="entr" presetSubtype="0"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500"/>
                                        <p:tgtEl>
                                          <p:spTgt spid="2">
                                            <p:txEl>
                                              <p:pRg st="0" end="0"/>
                                            </p:txEl>
                                          </p:spTgt>
                                        </p:tgtEl>
                                      </p:cBhvr>
                                    </p:animEffect>
                                    <p:anim calcmode="lin" valueType="num">
                                      <p:cBhvr>
                                        <p:cTn id="24"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5250"/>
                            </p:stCondLst>
                            <p:childTnLst>
                              <p:par>
                                <p:cTn id="27" presetID="42" presetClass="entr" presetSubtype="0" fill="hold"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1500"/>
                                        <p:tgtEl>
                                          <p:spTgt spid="2">
                                            <p:txEl>
                                              <p:pRg st="1" end="1"/>
                                            </p:txEl>
                                          </p:spTgt>
                                        </p:tgtEl>
                                      </p:cBhvr>
                                    </p:animEffect>
                                    <p:anim calcmode="lin" valueType="num">
                                      <p:cBhvr>
                                        <p:cTn id="30"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1" dur="1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6750"/>
                            </p:stCondLst>
                            <p:childTnLst>
                              <p:par>
                                <p:cTn id="33" presetID="42" presetClass="entr" presetSubtype="0" fill="hold" nodeType="after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500"/>
                                        <p:tgtEl>
                                          <p:spTgt spid="2">
                                            <p:txEl>
                                              <p:pRg st="2" end="2"/>
                                            </p:txEl>
                                          </p:spTgt>
                                        </p:tgtEl>
                                      </p:cBhvr>
                                    </p:animEffect>
                                    <p:anim calcmode="lin" valueType="num">
                                      <p:cBhvr>
                                        <p:cTn id="36"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825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3000"/>
                                        <p:tgtEl>
                                          <p:spTgt spid="3"/>
                                        </p:tgtEl>
                                      </p:cBhvr>
                                    </p:animEffect>
                                  </p:childTnLst>
                                </p:cTn>
                              </p:par>
                            </p:childTnLst>
                          </p:cTn>
                        </p:par>
                        <p:par>
                          <p:cTn id="42" fill="hold">
                            <p:stCondLst>
                              <p:cond delay="11250"/>
                            </p:stCondLst>
                            <p:childTnLst>
                              <p:par>
                                <p:cTn id="43" presetID="2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1000"/>
                                        <p:tgtEl>
                                          <p:spTgt spid="8"/>
                                        </p:tgtEl>
                                      </p:cBhvr>
                                    </p:animEffect>
                                  </p:childTnLst>
                                </p:cTn>
                              </p:par>
                            </p:childTnLst>
                          </p:cTn>
                        </p:par>
                        <p:par>
                          <p:cTn id="46" fill="hold">
                            <p:stCondLst>
                              <p:cond delay="12250"/>
                            </p:stCondLst>
                            <p:childTnLst>
                              <p:par>
                                <p:cTn id="47" presetID="10" presetClass="entr" presetSubtype="0" fill="hold" grpId="0" nodeType="afterEffect">
                                  <p:stCondLst>
                                    <p:cond delay="10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sp>
        <p:nvSpPr>
          <p:cNvPr id="22" name="TextBox 21">
            <a:extLst>
              <a:ext uri="{FF2B5EF4-FFF2-40B4-BE49-F238E27FC236}">
                <a16:creationId xmlns:a16="http://schemas.microsoft.com/office/drawing/2014/main" id="{6BB528E3-6C12-E46F-D1BC-3563E58369A2}"/>
              </a:ext>
            </a:extLst>
          </p:cNvPr>
          <p:cNvSpPr txBox="1"/>
          <p:nvPr/>
        </p:nvSpPr>
        <p:spPr>
          <a:xfrm>
            <a:off x="3804146" y="1565872"/>
            <a:ext cx="7650479" cy="707886"/>
          </a:xfrm>
          <a:prstGeom prst="rect">
            <a:avLst/>
          </a:prstGeom>
          <a:noFill/>
        </p:spPr>
        <p:txBody>
          <a:bodyPr wrap="square">
            <a:spAutoFit/>
          </a:bodyPr>
          <a:lstStyle/>
          <a:p>
            <a:pPr lvl="1" algn="ctr"/>
            <a:r>
              <a:rPr lang="fr-CA" sz="4000" b="1" cap="all" dirty="0"/>
              <a:t>END OF PRESENTATION</a:t>
            </a:r>
            <a:endParaRPr lang="en-US" sz="4000" b="1" cap="all" dirty="0"/>
          </a:p>
        </p:txBody>
      </p:sp>
      <p:sp>
        <p:nvSpPr>
          <p:cNvPr id="12" name="TextBox 11">
            <a:extLst>
              <a:ext uri="{FF2B5EF4-FFF2-40B4-BE49-F238E27FC236}">
                <a16:creationId xmlns:a16="http://schemas.microsoft.com/office/drawing/2014/main" id="{92D874A6-D6F4-8AFC-2C3C-D4D4537E913D}"/>
              </a:ext>
            </a:extLst>
          </p:cNvPr>
          <p:cNvSpPr txBox="1"/>
          <p:nvPr/>
        </p:nvSpPr>
        <p:spPr>
          <a:xfrm>
            <a:off x="5106441" y="3535992"/>
            <a:ext cx="5740181" cy="907941"/>
          </a:xfrm>
          <a:prstGeom prst="rect">
            <a:avLst/>
          </a:prstGeom>
          <a:noFill/>
          <a:ln w="31750">
            <a:noFill/>
          </a:ln>
        </p:spPr>
        <p:txBody>
          <a:bodyPr wrap="square" rtlCol="0">
            <a:spAutoFit/>
          </a:bodyPr>
          <a:lstStyle/>
          <a:p>
            <a:pPr algn="ctr">
              <a:spcBef>
                <a:spcPts val="600"/>
              </a:spcBef>
            </a:pPr>
            <a:r>
              <a:rPr lang="en-CA" sz="2400" dirty="0"/>
              <a:t>For troubleshooting, please contact us at</a:t>
            </a:r>
          </a:p>
          <a:p>
            <a:pPr algn="ctr">
              <a:spcBef>
                <a:spcPts val="600"/>
              </a:spcBef>
            </a:pPr>
            <a:r>
              <a:rPr lang="en-CA" sz="2400" dirty="0">
                <a:hlinkClick r:id="rId3"/>
              </a:rPr>
              <a:t>edocsportal.portaildoc@fpslreb-crtespf.gc.ca</a:t>
            </a:r>
            <a:r>
              <a:rPr lang="en-CA" sz="2400" dirty="0"/>
              <a:t> </a:t>
            </a:r>
            <a:endParaRPr lang="en-US" dirty="0"/>
          </a:p>
        </p:txBody>
      </p:sp>
      <p:sp>
        <p:nvSpPr>
          <p:cNvPr id="16" name="Title 1">
            <a:extLst>
              <a:ext uri="{FF2B5EF4-FFF2-40B4-BE49-F238E27FC236}">
                <a16:creationId xmlns:a16="http://schemas.microsoft.com/office/drawing/2014/main" id="{EFC8F53D-DC3C-C03E-D5E1-BD6EC12BA939}"/>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Contact us </a:t>
            </a:r>
            <a:endParaRPr lang="en-US" sz="3100" b="1" dirty="0">
              <a:solidFill>
                <a:srgbClr val="FFFFFF"/>
              </a:solidFill>
            </a:endParaRPr>
          </a:p>
        </p:txBody>
      </p:sp>
    </p:spTree>
    <p:extLst>
      <p:ext uri="{BB962C8B-B14F-4D97-AF65-F5344CB8AC3E}">
        <p14:creationId xmlns:p14="http://schemas.microsoft.com/office/powerpoint/2010/main" val="323400555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25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500"/>
                                        <p:tgtEl>
                                          <p:spTgt spid="22">
                                            <p:txEl>
                                              <p:pRg st="0" end="0"/>
                                            </p:txEl>
                                          </p:spTgt>
                                        </p:tgtEl>
                                      </p:cBhvr>
                                    </p:animEffect>
                                    <p:anim calcmode="lin" valueType="num">
                                      <p:cBhvr>
                                        <p:cTn id="18"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75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709568" y="1739855"/>
            <a:ext cx="6807633" cy="3867150"/>
          </a:xfrm>
        </p:spPr>
        <p:txBody>
          <a:bodyPr anchor="ctr">
            <a:normAutofit/>
          </a:bodyPr>
          <a:lstStyle/>
          <a:p>
            <a:pPr marL="0" indent="0">
              <a:buNone/>
            </a:pPr>
            <a:r>
              <a:rPr lang="en-US" b="1" dirty="0"/>
              <a:t>REGISTER TO THE e-Docs Portal</a:t>
            </a:r>
          </a:p>
          <a:p>
            <a:pPr marL="0" indent="0">
              <a:buNone/>
            </a:pPr>
            <a:endParaRPr lang="en-US" dirty="0"/>
          </a:p>
          <a:p>
            <a:pPr marL="0" indent="0">
              <a:buNone/>
            </a:pPr>
            <a:r>
              <a:rPr lang="en-US" sz="2400" dirty="0"/>
              <a:t>To register, click on the link below and select your language of choice: </a:t>
            </a:r>
          </a:p>
          <a:p>
            <a:pPr marL="0" indent="0">
              <a:buNone/>
            </a:pPr>
            <a:endParaRPr lang="en-US" sz="2400" dirty="0"/>
          </a:p>
          <a:p>
            <a:pPr marL="0" indent="0">
              <a:buNone/>
            </a:pPr>
            <a:r>
              <a:rPr lang="en-US" sz="2200" u="sng" dirty="0">
                <a:hlinkClick r:id="rId2"/>
              </a:rPr>
              <a:t>https://edocsportal-portaildoc.fpslreb-crtespf.gc.ca/</a:t>
            </a:r>
            <a:r>
              <a:rPr lang="en-US" sz="2200" dirty="0"/>
              <a:t> </a:t>
            </a:r>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3"/>
          <a:stretch>
            <a:fillRect/>
          </a:stretch>
        </p:blipFill>
        <p:spPr>
          <a:xfrm>
            <a:off x="4037827" y="-18442"/>
            <a:ext cx="8151126" cy="1111792"/>
          </a:xfrm>
          <a:prstGeom prst="rect">
            <a:avLst/>
          </a:prstGeom>
        </p:spPr>
      </p:pic>
      <p:sp>
        <p:nvSpPr>
          <p:cNvPr id="2" name="Arrow: Down 1">
            <a:extLst>
              <a:ext uri="{FF2B5EF4-FFF2-40B4-BE49-F238E27FC236}">
                <a16:creationId xmlns:a16="http://schemas.microsoft.com/office/drawing/2014/main" id="{EB7DA2EA-9440-AC28-96CA-1B90D32E5477}"/>
              </a:ext>
            </a:extLst>
          </p:cNvPr>
          <p:cNvSpPr/>
          <p:nvPr/>
        </p:nvSpPr>
        <p:spPr>
          <a:xfrm rot="17477387">
            <a:off x="4235537" y="3618488"/>
            <a:ext cx="419100" cy="704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BD3BCBD-667F-20CC-94B6-AB239C1FBCAF}"/>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Registration process </a:t>
            </a:r>
            <a:endParaRPr lang="en-US" sz="3100" b="1" dirty="0">
              <a:solidFill>
                <a:srgbClr val="FFFFFF"/>
              </a:solidFill>
            </a:endParaRPr>
          </a:p>
        </p:txBody>
      </p:sp>
    </p:spTree>
    <p:extLst>
      <p:ext uri="{BB962C8B-B14F-4D97-AF65-F5344CB8AC3E}">
        <p14:creationId xmlns:p14="http://schemas.microsoft.com/office/powerpoint/2010/main" val="3913634337"/>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500"/>
                                        <p:tgtEl>
                                          <p:spTgt spid="3">
                                            <p:txEl>
                                              <p:pRg st="4" end="4"/>
                                            </p:txEl>
                                          </p:spTgt>
                                        </p:tgtEl>
                                      </p:cBhvr>
                                    </p:animEffect>
                                    <p:anim calcmode="lin" valueType="num">
                                      <p:cBhvr>
                                        <p:cTn id="30"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317567" y="1276586"/>
            <a:ext cx="6807633" cy="1111792"/>
          </a:xfrm>
        </p:spPr>
        <p:txBody>
          <a:bodyPr anchor="ctr">
            <a:noAutofit/>
          </a:bodyPr>
          <a:lstStyle/>
          <a:p>
            <a:pPr marL="0" indent="0">
              <a:lnSpc>
                <a:spcPct val="100000"/>
              </a:lnSpc>
              <a:spcBef>
                <a:spcPts val="0"/>
              </a:spcBef>
              <a:buNone/>
            </a:pPr>
            <a:r>
              <a:rPr lang="en-US" sz="1800" b="1" dirty="0"/>
              <a:t>REGISTER TO THE </a:t>
            </a:r>
            <a:r>
              <a:rPr lang="en-US" sz="1800" b="1" cap="all" dirty="0"/>
              <a:t>e-Docs Portal </a:t>
            </a:r>
            <a:r>
              <a:rPr lang="en-US" sz="1800" b="1" dirty="0"/>
              <a:t>(continued)</a:t>
            </a:r>
          </a:p>
          <a:p>
            <a:pPr marL="0" marR="0" lvl="0" indent="0">
              <a:lnSpc>
                <a:spcPct val="100000"/>
              </a:lnSpc>
              <a:spcBef>
                <a:spcPts val="0"/>
              </a:spcBef>
              <a:buNone/>
            </a:pPr>
            <a:endParaRPr lang="en-US" sz="1800" dirty="0">
              <a:latin typeface="Calibri" panose="020F0502020204030204" pitchFamily="34" charset="0"/>
              <a:ea typeface="Calibri" panose="020F0502020204030204" pitchFamily="34" charset="0"/>
            </a:endParaRPr>
          </a:p>
          <a:p>
            <a:pPr marL="0" marR="0" lvl="0" indent="0">
              <a:lnSpc>
                <a:spcPct val="100000"/>
              </a:lnSpc>
              <a:spcBef>
                <a:spcPts val="0"/>
              </a:spcBef>
              <a:spcAft>
                <a:spcPts val="600"/>
              </a:spcAft>
              <a:buNone/>
            </a:pPr>
            <a:r>
              <a:rPr lang="en-US" sz="1800" b="1" dirty="0">
                <a:latin typeface="Calibri" panose="020F0502020204030204" pitchFamily="34" charset="0"/>
                <a:ea typeface="Calibri" panose="020F0502020204030204" pitchFamily="34" charset="0"/>
              </a:rPr>
              <a:t>LOGIN PAGE</a:t>
            </a:r>
            <a:endParaRPr lang="en-US" sz="1800" dirty="0">
              <a:effectLst/>
              <a:latin typeface="Calibri" panose="020F0502020204030204" pitchFamily="34" charset="0"/>
              <a:ea typeface="Calibri" panose="020F0502020204030204" pitchFamily="34" charset="0"/>
            </a:endParaRPr>
          </a:p>
          <a:p>
            <a:pPr>
              <a:lnSpc>
                <a:spcPct val="100000"/>
              </a:lnSpc>
              <a:spcBef>
                <a:spcPts val="0"/>
              </a:spcBef>
            </a:pPr>
            <a:r>
              <a:rPr lang="en-US" sz="1800" dirty="0"/>
              <a:t>Once at the Login Page, click on </a:t>
            </a:r>
            <a:r>
              <a:rPr lang="en-US" sz="1800" b="1" dirty="0">
                <a:solidFill>
                  <a:srgbClr val="FF0000"/>
                </a:solidFill>
              </a:rPr>
              <a:t>Register</a:t>
            </a:r>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8917"/>
            <a:ext cx="8151126" cy="1111792"/>
          </a:xfrm>
          <a:prstGeom prst="rect">
            <a:avLst/>
          </a:prstGeom>
        </p:spPr>
      </p:pic>
      <p:sp>
        <p:nvSpPr>
          <p:cNvPr id="5" name="Title 1">
            <a:extLst>
              <a:ext uri="{FF2B5EF4-FFF2-40B4-BE49-F238E27FC236}">
                <a16:creationId xmlns:a16="http://schemas.microsoft.com/office/drawing/2014/main" id="{BD5B7A4E-15B8-9F89-1666-77DD4F68E651}"/>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Registration process </a:t>
            </a:r>
            <a:endParaRPr lang="en-US" sz="3100" b="1" dirty="0">
              <a:solidFill>
                <a:srgbClr val="FFFFFF"/>
              </a:solidFill>
            </a:endParaRPr>
          </a:p>
        </p:txBody>
      </p:sp>
      <p:pic>
        <p:nvPicPr>
          <p:cNvPr id="6" name="Picture 5">
            <a:extLst>
              <a:ext uri="{FF2B5EF4-FFF2-40B4-BE49-F238E27FC236}">
                <a16:creationId xmlns:a16="http://schemas.microsoft.com/office/drawing/2014/main" id="{B0F4C064-E0A5-9860-8659-5B4ECD59130B}"/>
              </a:ext>
            </a:extLst>
          </p:cNvPr>
          <p:cNvPicPr>
            <a:picLocks noChangeAspect="1"/>
          </p:cNvPicPr>
          <p:nvPr/>
        </p:nvPicPr>
        <p:blipFill rotWithShape="1">
          <a:blip r:embed="rId3"/>
          <a:srcRect l="30876" t="30959" r="31517" b="11111"/>
          <a:stretch/>
        </p:blipFill>
        <p:spPr bwMode="auto">
          <a:xfrm>
            <a:off x="5418108" y="2553095"/>
            <a:ext cx="4854421" cy="3430291"/>
          </a:xfrm>
          <a:prstGeom prst="rect">
            <a:avLst/>
          </a:prstGeom>
          <a:ln>
            <a:noFill/>
          </a:ln>
          <a:extLst>
            <a:ext uri="{53640926-AAD7-44D8-BBD7-CCE9431645EC}">
              <a14:shadowObscured xmlns:a14="http://schemas.microsoft.com/office/drawing/2010/main"/>
            </a:ext>
          </a:extLst>
        </p:spPr>
      </p:pic>
      <p:cxnSp>
        <p:nvCxnSpPr>
          <p:cNvPr id="9" name="Straight Arrow Connector 8">
            <a:extLst>
              <a:ext uri="{FF2B5EF4-FFF2-40B4-BE49-F238E27FC236}">
                <a16:creationId xmlns:a16="http://schemas.microsoft.com/office/drawing/2014/main" id="{0A23CF3A-9436-4729-9B71-3A767911EE2B}"/>
              </a:ext>
            </a:extLst>
          </p:cNvPr>
          <p:cNvCxnSpPr>
            <a:cxnSpLocks/>
          </p:cNvCxnSpPr>
          <p:nvPr/>
        </p:nvCxnSpPr>
        <p:spPr>
          <a:xfrm flipH="1">
            <a:off x="9835649" y="3439138"/>
            <a:ext cx="873760" cy="162428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2BE7F22E-7ED5-275E-0236-A7B5BEF8206C}"/>
              </a:ext>
            </a:extLst>
          </p:cNvPr>
          <p:cNvSpPr txBox="1"/>
          <p:nvPr/>
        </p:nvSpPr>
        <p:spPr>
          <a:xfrm>
            <a:off x="4317567" y="5987845"/>
            <a:ext cx="6807633" cy="646331"/>
          </a:xfrm>
          <a:prstGeom prst="rect">
            <a:avLst/>
          </a:prstGeom>
          <a:noFill/>
        </p:spPr>
        <p:txBody>
          <a:bodyPr wrap="square" rtlCol="0">
            <a:spAutoFit/>
          </a:bodyPr>
          <a:lstStyle/>
          <a:p>
            <a:r>
              <a:rPr lang="en-CA" dirty="0">
                <a:solidFill>
                  <a:srgbClr val="FF0000"/>
                </a:solidFill>
              </a:rPr>
              <a:t>Note:</a:t>
            </a:r>
            <a:r>
              <a:rPr lang="en-CA" dirty="0"/>
              <a:t> The registration process is done only once. If you are already registered, go to slide 9.</a:t>
            </a:r>
          </a:p>
        </p:txBody>
      </p:sp>
    </p:spTree>
    <p:extLst>
      <p:ext uri="{BB962C8B-B14F-4D97-AF65-F5344CB8AC3E}">
        <p14:creationId xmlns:p14="http://schemas.microsoft.com/office/powerpoint/2010/main" val="3073907816"/>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500"/>
                                        <p:tgtEl>
                                          <p:spTgt spid="3">
                                            <p:txEl>
                                              <p:pRg st="3" end="3"/>
                                            </p:txEl>
                                          </p:spTgt>
                                        </p:tgtEl>
                                      </p:cBhvr>
                                    </p:animEffect>
                                    <p:anim calcmode="lin" valueType="num">
                                      <p:cBhvr>
                                        <p:cTn id="30"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2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par>
                          <p:cTn id="36" fill="hold">
                            <p:stCondLst>
                              <p:cond delay="8750"/>
                            </p:stCondLst>
                            <p:childTnLst>
                              <p:par>
                                <p:cTn id="37" presetID="22" presetClass="entr" presetSubtype="2" fill="hold" nodeType="afterEffect">
                                  <p:stCondLst>
                                    <p:cond delay="25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1000"/>
                                        <p:tgtEl>
                                          <p:spTgt spid="9"/>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327092" y="1228725"/>
            <a:ext cx="6807633" cy="1111792"/>
          </a:xfrm>
        </p:spPr>
        <p:txBody>
          <a:bodyPr anchor="ctr">
            <a:normAutofit lnSpcReduction="10000"/>
          </a:bodyPr>
          <a:lstStyle/>
          <a:p>
            <a:pPr marL="0" indent="0">
              <a:buNone/>
            </a:pPr>
            <a:r>
              <a:rPr lang="en-US" sz="2400" b="1" dirty="0"/>
              <a:t>REGISTER TO THE e-Docs Portal (continued)</a:t>
            </a:r>
          </a:p>
          <a:p>
            <a:pPr marL="0" indent="0">
              <a:buNone/>
            </a:pPr>
            <a:endParaRPr lang="en-US" sz="2400" b="1" dirty="0"/>
          </a:p>
          <a:p>
            <a:pPr>
              <a:spcBef>
                <a:spcPts val="0"/>
              </a:spcBef>
              <a:spcAft>
                <a:spcPts val="600"/>
              </a:spcAft>
            </a:pPr>
            <a:r>
              <a:rPr lang="en-US" sz="2000" dirty="0"/>
              <a:t>Complete the mandatory fields marked by red asterisks.</a:t>
            </a:r>
            <a:endParaRPr lang="en-US" sz="2000" b="1"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8" name="Picture 7">
            <a:extLst>
              <a:ext uri="{FF2B5EF4-FFF2-40B4-BE49-F238E27FC236}">
                <a16:creationId xmlns:a16="http://schemas.microsoft.com/office/drawing/2014/main" id="{49930A88-7F55-A708-477A-4ACF55BC37D4}"/>
              </a:ext>
            </a:extLst>
          </p:cNvPr>
          <p:cNvPicPr>
            <a:picLocks noChangeAspect="1"/>
          </p:cNvPicPr>
          <p:nvPr/>
        </p:nvPicPr>
        <p:blipFill rotWithShape="1">
          <a:blip r:embed="rId3"/>
          <a:srcRect l="18910" t="8547" r="19337" b="15182"/>
          <a:stretch/>
        </p:blipFill>
        <p:spPr bwMode="auto">
          <a:xfrm>
            <a:off x="5432216" y="2635604"/>
            <a:ext cx="5088631" cy="3639709"/>
          </a:xfrm>
          <a:prstGeom prst="rect">
            <a:avLst/>
          </a:prstGeom>
          <a:ln>
            <a:noFill/>
          </a:ln>
          <a:extLst>
            <a:ext uri="{53640926-AAD7-44D8-BBD7-CCE9431645EC}">
              <a14:shadowObscured xmlns:a14="http://schemas.microsoft.com/office/drawing/2010/main"/>
            </a:ext>
          </a:extLst>
        </p:spPr>
      </p:pic>
      <p:cxnSp>
        <p:nvCxnSpPr>
          <p:cNvPr id="11" name="Straight Arrow Connector 10">
            <a:extLst>
              <a:ext uri="{FF2B5EF4-FFF2-40B4-BE49-F238E27FC236}">
                <a16:creationId xmlns:a16="http://schemas.microsoft.com/office/drawing/2014/main" id="{310219BD-529C-9B28-177F-F53CE0AA0416}"/>
              </a:ext>
            </a:extLst>
          </p:cNvPr>
          <p:cNvCxnSpPr>
            <a:cxnSpLocks/>
          </p:cNvCxnSpPr>
          <p:nvPr/>
        </p:nvCxnSpPr>
        <p:spPr>
          <a:xfrm flipH="1">
            <a:off x="6140932" y="3221131"/>
            <a:ext cx="647323" cy="2488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EAB40-C35C-2B3C-42DA-A6A2DF17761F}"/>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Registration Process </a:t>
            </a:r>
            <a:endParaRPr lang="en-US" sz="3100" b="1" dirty="0">
              <a:solidFill>
                <a:srgbClr val="FFFFFF"/>
              </a:solidFill>
            </a:endParaRPr>
          </a:p>
        </p:txBody>
      </p:sp>
      <p:cxnSp>
        <p:nvCxnSpPr>
          <p:cNvPr id="5" name="Straight Arrow Connector 4">
            <a:extLst>
              <a:ext uri="{FF2B5EF4-FFF2-40B4-BE49-F238E27FC236}">
                <a16:creationId xmlns:a16="http://schemas.microsoft.com/office/drawing/2014/main" id="{6B9DBAAE-3F54-A0A9-4AE5-8CBDFFC03937}"/>
              </a:ext>
            </a:extLst>
          </p:cNvPr>
          <p:cNvCxnSpPr>
            <a:cxnSpLocks/>
          </p:cNvCxnSpPr>
          <p:nvPr/>
        </p:nvCxnSpPr>
        <p:spPr>
          <a:xfrm flipH="1">
            <a:off x="6256508" y="3570226"/>
            <a:ext cx="639242" cy="27247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1E0AD1-AA0B-48F4-514E-78285C67A5F5}"/>
              </a:ext>
            </a:extLst>
          </p:cNvPr>
          <p:cNvCxnSpPr>
            <a:cxnSpLocks/>
          </p:cNvCxnSpPr>
          <p:nvPr/>
        </p:nvCxnSpPr>
        <p:spPr>
          <a:xfrm flipH="1">
            <a:off x="8525948" y="3198134"/>
            <a:ext cx="541319" cy="27201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4CC70AE-CE83-CCBD-A5A2-B4FDEB1FEF1E}"/>
              </a:ext>
            </a:extLst>
          </p:cNvPr>
          <p:cNvCxnSpPr>
            <a:cxnSpLocks/>
          </p:cNvCxnSpPr>
          <p:nvPr/>
        </p:nvCxnSpPr>
        <p:spPr>
          <a:xfrm flipH="1">
            <a:off x="6010945" y="3975205"/>
            <a:ext cx="652426" cy="23913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48D6976-6718-B354-8B4C-659651A8F098}"/>
              </a:ext>
            </a:extLst>
          </p:cNvPr>
          <p:cNvCxnSpPr>
            <a:cxnSpLocks/>
          </p:cNvCxnSpPr>
          <p:nvPr/>
        </p:nvCxnSpPr>
        <p:spPr>
          <a:xfrm flipH="1">
            <a:off x="9067267" y="3596316"/>
            <a:ext cx="546516" cy="27202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3C65A2-AA94-5D24-43D2-98A4E99B864D}"/>
              </a:ext>
            </a:extLst>
          </p:cNvPr>
          <p:cNvCxnSpPr>
            <a:cxnSpLocks/>
          </p:cNvCxnSpPr>
          <p:nvPr/>
        </p:nvCxnSpPr>
        <p:spPr>
          <a:xfrm>
            <a:off x="9479560" y="4521980"/>
            <a:ext cx="752135" cy="2610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2318FE0-DA1F-B223-790F-20A5862418CC}"/>
              </a:ext>
            </a:extLst>
          </p:cNvPr>
          <p:cNvCxnSpPr>
            <a:cxnSpLocks/>
          </p:cNvCxnSpPr>
          <p:nvPr/>
        </p:nvCxnSpPr>
        <p:spPr>
          <a:xfrm>
            <a:off x="7058537" y="4534136"/>
            <a:ext cx="693059" cy="28695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FD4DDC-1021-199A-B4F4-87A7AE97A5DE}"/>
              </a:ext>
            </a:extLst>
          </p:cNvPr>
          <p:cNvCxnSpPr>
            <a:cxnSpLocks/>
          </p:cNvCxnSpPr>
          <p:nvPr/>
        </p:nvCxnSpPr>
        <p:spPr>
          <a:xfrm flipH="1">
            <a:off x="6369850" y="4831236"/>
            <a:ext cx="587043" cy="24519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5B79235-DC87-803A-DEB7-BE6936387D0A}"/>
              </a:ext>
            </a:extLst>
          </p:cNvPr>
          <p:cNvCxnSpPr>
            <a:cxnSpLocks/>
          </p:cNvCxnSpPr>
          <p:nvPr/>
        </p:nvCxnSpPr>
        <p:spPr>
          <a:xfrm flipH="1">
            <a:off x="8218289" y="4028164"/>
            <a:ext cx="615318" cy="18911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B186CF8-04BD-72F0-B0C4-5806FFF3DD77}"/>
              </a:ext>
            </a:extLst>
          </p:cNvPr>
          <p:cNvCxnSpPr>
            <a:cxnSpLocks/>
          </p:cNvCxnSpPr>
          <p:nvPr/>
        </p:nvCxnSpPr>
        <p:spPr>
          <a:xfrm flipH="1">
            <a:off x="6256508" y="5212357"/>
            <a:ext cx="587043" cy="24519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887460"/>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0"/>
                                        <p:tgtEl>
                                          <p:spTgt spid="8"/>
                                        </p:tgtEl>
                                      </p:cBhvr>
                                    </p:animEffect>
                                  </p:childTnLst>
                                </p:cTn>
                              </p:par>
                            </p:childTnLst>
                          </p:cTn>
                        </p:par>
                        <p:par>
                          <p:cTn id="30" fill="hold">
                            <p:stCondLst>
                              <p:cond delay="8000"/>
                            </p:stCondLst>
                            <p:childTnLst>
                              <p:par>
                                <p:cTn id="31" presetID="22" presetClass="entr" presetSubtype="2" fill="hold" nodeType="afterEffect">
                                  <p:stCondLst>
                                    <p:cond delay="25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1000"/>
                                        <p:tgtEl>
                                          <p:spTgt spid="11"/>
                                        </p:tgtEl>
                                      </p:cBhvr>
                                    </p:animEffect>
                                  </p:childTnLst>
                                </p:cTn>
                              </p:par>
                            </p:childTnLst>
                          </p:cTn>
                        </p:par>
                        <p:par>
                          <p:cTn id="34" fill="hold">
                            <p:stCondLst>
                              <p:cond delay="9250"/>
                            </p:stCondLst>
                            <p:childTnLst>
                              <p:par>
                                <p:cTn id="35" presetID="22" presetClass="entr" presetSubtype="2" fill="hold" nodeType="after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1000"/>
                                        <p:tgtEl>
                                          <p:spTgt spid="12"/>
                                        </p:tgtEl>
                                      </p:cBhvr>
                                    </p:animEffect>
                                  </p:childTnLst>
                                </p:cTn>
                              </p:par>
                            </p:childTnLst>
                          </p:cTn>
                        </p:par>
                        <p:par>
                          <p:cTn id="38" fill="hold">
                            <p:stCondLst>
                              <p:cond delay="10500"/>
                            </p:stCondLst>
                            <p:childTnLst>
                              <p:par>
                                <p:cTn id="39" presetID="22" presetClass="entr" presetSubtype="2" fill="hold" nodeType="afterEffect">
                                  <p:stCondLst>
                                    <p:cond delay="250"/>
                                  </p:stCondLst>
                                  <p:childTnLst>
                                    <p:set>
                                      <p:cBhvr>
                                        <p:cTn id="40" dur="1" fill="hold">
                                          <p:stCondLst>
                                            <p:cond delay="0"/>
                                          </p:stCondLst>
                                        </p:cTn>
                                        <p:tgtEl>
                                          <p:spTgt spid="5"/>
                                        </p:tgtEl>
                                        <p:attrNameLst>
                                          <p:attrName>style.visibility</p:attrName>
                                        </p:attrNameLst>
                                      </p:cBhvr>
                                      <p:to>
                                        <p:strVal val="visible"/>
                                      </p:to>
                                    </p:set>
                                    <p:animEffect transition="in" filter="wipe(right)">
                                      <p:cBhvr>
                                        <p:cTn id="41" dur="1000"/>
                                        <p:tgtEl>
                                          <p:spTgt spid="5"/>
                                        </p:tgtEl>
                                      </p:cBhvr>
                                    </p:animEffect>
                                  </p:childTnLst>
                                </p:cTn>
                              </p:par>
                            </p:childTnLst>
                          </p:cTn>
                        </p:par>
                        <p:par>
                          <p:cTn id="42" fill="hold">
                            <p:stCondLst>
                              <p:cond delay="11750"/>
                            </p:stCondLst>
                            <p:childTnLst>
                              <p:par>
                                <p:cTn id="43" presetID="22" presetClass="entr" presetSubtype="2" fill="hold" nodeType="afterEffect">
                                  <p:stCondLst>
                                    <p:cond delay="25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1000"/>
                                        <p:tgtEl>
                                          <p:spTgt spid="17"/>
                                        </p:tgtEl>
                                      </p:cBhvr>
                                    </p:animEffect>
                                  </p:childTnLst>
                                </p:cTn>
                              </p:par>
                            </p:childTnLst>
                          </p:cTn>
                        </p:par>
                        <p:par>
                          <p:cTn id="46" fill="hold">
                            <p:stCondLst>
                              <p:cond delay="13000"/>
                            </p:stCondLst>
                            <p:childTnLst>
                              <p:par>
                                <p:cTn id="47" presetID="22" presetClass="entr" presetSubtype="2" fill="hold" nodeType="afterEffect">
                                  <p:stCondLst>
                                    <p:cond delay="25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1000"/>
                                        <p:tgtEl>
                                          <p:spTgt spid="13"/>
                                        </p:tgtEl>
                                      </p:cBhvr>
                                    </p:animEffect>
                                  </p:childTnLst>
                                </p:cTn>
                              </p:par>
                            </p:childTnLst>
                          </p:cTn>
                        </p:par>
                        <p:par>
                          <p:cTn id="50" fill="hold">
                            <p:stCondLst>
                              <p:cond delay="14250"/>
                            </p:stCondLst>
                            <p:childTnLst>
                              <p:par>
                                <p:cTn id="51" presetID="22" presetClass="entr" presetSubtype="2"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1000"/>
                                        <p:tgtEl>
                                          <p:spTgt spid="22"/>
                                        </p:tgtEl>
                                      </p:cBhvr>
                                    </p:animEffect>
                                  </p:childTnLst>
                                </p:cTn>
                              </p:par>
                            </p:childTnLst>
                          </p:cTn>
                        </p:par>
                        <p:par>
                          <p:cTn id="54" fill="hold">
                            <p:stCondLst>
                              <p:cond delay="15250"/>
                            </p:stCondLst>
                            <p:childTnLst>
                              <p:par>
                                <p:cTn id="55" presetID="22" presetClass="entr" presetSubtype="8" fill="hold" nodeType="afterEffect">
                                  <p:stCondLst>
                                    <p:cond delay="25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1000"/>
                                        <p:tgtEl>
                                          <p:spTgt spid="20"/>
                                        </p:tgtEl>
                                      </p:cBhvr>
                                    </p:animEffect>
                                  </p:childTnLst>
                                </p:cTn>
                              </p:par>
                            </p:childTnLst>
                          </p:cTn>
                        </p:par>
                        <p:par>
                          <p:cTn id="58" fill="hold">
                            <p:stCondLst>
                              <p:cond delay="16500"/>
                            </p:stCondLst>
                            <p:childTnLst>
                              <p:par>
                                <p:cTn id="59" presetID="22" presetClass="entr" presetSubtype="8" fill="hold" nodeType="afterEffect">
                                  <p:stCondLst>
                                    <p:cond delay="25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1000"/>
                                        <p:tgtEl>
                                          <p:spTgt spid="18"/>
                                        </p:tgtEl>
                                      </p:cBhvr>
                                    </p:animEffect>
                                  </p:childTnLst>
                                </p:cTn>
                              </p:par>
                            </p:childTnLst>
                          </p:cTn>
                        </p:par>
                        <p:par>
                          <p:cTn id="62" fill="hold">
                            <p:stCondLst>
                              <p:cond delay="17750"/>
                            </p:stCondLst>
                            <p:childTnLst>
                              <p:par>
                                <p:cTn id="63" presetID="22" presetClass="entr" presetSubtype="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right)">
                                      <p:cBhvr>
                                        <p:cTn id="65" dur="1000"/>
                                        <p:tgtEl>
                                          <p:spTgt spid="21"/>
                                        </p:tgtEl>
                                      </p:cBhvr>
                                    </p:animEffect>
                                  </p:childTnLst>
                                </p:cTn>
                              </p:par>
                            </p:childTnLst>
                          </p:cTn>
                        </p:par>
                        <p:par>
                          <p:cTn id="66" fill="hold">
                            <p:stCondLst>
                              <p:cond delay="18750"/>
                            </p:stCondLst>
                            <p:childTnLst>
                              <p:par>
                                <p:cTn id="67" presetID="22" presetClass="entr" presetSubtype="2" fill="hold" nodeType="afterEffect">
                                  <p:stCondLst>
                                    <p:cond delay="250"/>
                                  </p:stCondLst>
                                  <p:childTnLst>
                                    <p:set>
                                      <p:cBhvr>
                                        <p:cTn id="68" dur="1" fill="hold">
                                          <p:stCondLst>
                                            <p:cond delay="0"/>
                                          </p:stCondLst>
                                        </p:cTn>
                                        <p:tgtEl>
                                          <p:spTgt spid="39"/>
                                        </p:tgtEl>
                                        <p:attrNameLst>
                                          <p:attrName>style.visibility</p:attrName>
                                        </p:attrNameLst>
                                      </p:cBhvr>
                                      <p:to>
                                        <p:strVal val="visible"/>
                                      </p:to>
                                    </p:set>
                                    <p:animEffect transition="in" filter="wipe(right)">
                                      <p:cBhvr>
                                        <p:cTn id="6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329443" y="1154621"/>
            <a:ext cx="7255308" cy="1354240"/>
          </a:xfrm>
        </p:spPr>
        <p:txBody>
          <a:bodyPr anchor="ctr">
            <a:normAutofit/>
          </a:bodyPr>
          <a:lstStyle/>
          <a:p>
            <a:pPr marL="0" indent="0">
              <a:lnSpc>
                <a:spcPct val="100000"/>
              </a:lnSpc>
              <a:spcBef>
                <a:spcPts val="0"/>
              </a:spcBef>
              <a:spcAft>
                <a:spcPts val="1200"/>
              </a:spcAft>
              <a:buNone/>
            </a:pPr>
            <a:r>
              <a:rPr lang="en-US" sz="2400" b="1" dirty="0"/>
              <a:t>REGISTER TO THE e-Docs Portal (continued) </a:t>
            </a:r>
            <a:endParaRPr lang="en-US" sz="1600" b="1" dirty="0"/>
          </a:p>
          <a:p>
            <a:pPr>
              <a:spcBef>
                <a:spcPts val="0"/>
              </a:spcBef>
              <a:spcAft>
                <a:spcPts val="600"/>
              </a:spcAft>
            </a:pPr>
            <a:r>
              <a:rPr lang="en-US" sz="2000" dirty="0"/>
              <a:t>Complete the mandatory fields marked by red asterisks.</a:t>
            </a:r>
            <a:endParaRPr lang="en-US" sz="2000" b="1" dirty="0"/>
          </a:p>
          <a:p>
            <a:pPr>
              <a:spcBef>
                <a:spcPts val="0"/>
              </a:spcBef>
              <a:spcAft>
                <a:spcPts val="600"/>
              </a:spcAft>
            </a:pPr>
            <a:r>
              <a:rPr lang="en-US" sz="2000" dirty="0"/>
              <a:t>Click on </a:t>
            </a:r>
            <a:r>
              <a:rPr lang="en-US" sz="2000" b="1" dirty="0"/>
              <a:t>Register </a:t>
            </a:r>
            <a:r>
              <a:rPr lang="en-US" sz="2000" dirty="0"/>
              <a:t>once all the information is completed.</a:t>
            </a:r>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27967"/>
            <a:ext cx="8151126" cy="1111792"/>
          </a:xfrm>
          <a:prstGeom prst="rect">
            <a:avLst/>
          </a:prstGeom>
        </p:spPr>
      </p:pic>
      <p:pic>
        <p:nvPicPr>
          <p:cNvPr id="2" name="Picture 1">
            <a:extLst>
              <a:ext uri="{FF2B5EF4-FFF2-40B4-BE49-F238E27FC236}">
                <a16:creationId xmlns:a16="http://schemas.microsoft.com/office/drawing/2014/main" id="{124FBCA6-035C-F150-6CBB-3176A512537E}"/>
              </a:ext>
            </a:extLst>
          </p:cNvPr>
          <p:cNvPicPr>
            <a:picLocks noChangeAspect="1"/>
          </p:cNvPicPr>
          <p:nvPr/>
        </p:nvPicPr>
        <p:blipFill rotWithShape="1">
          <a:blip r:embed="rId3"/>
          <a:srcRect l="19231" t="8719" r="19231" b="31375"/>
          <a:stretch/>
        </p:blipFill>
        <p:spPr bwMode="auto">
          <a:xfrm>
            <a:off x="4653233" y="2766882"/>
            <a:ext cx="6646597" cy="3657600"/>
          </a:xfrm>
          <a:prstGeom prst="rect">
            <a:avLst/>
          </a:prstGeom>
          <a:ln>
            <a:noFill/>
          </a:ln>
          <a:extLst>
            <a:ext uri="{53640926-AAD7-44D8-BBD7-CCE9431645EC}">
              <a14:shadowObscured xmlns:a14="http://schemas.microsoft.com/office/drawing/2010/main"/>
            </a:ext>
          </a:extLst>
        </p:spPr>
      </p:pic>
      <p:cxnSp>
        <p:nvCxnSpPr>
          <p:cNvPr id="6" name="Straight Arrow Connector 5">
            <a:extLst>
              <a:ext uri="{FF2B5EF4-FFF2-40B4-BE49-F238E27FC236}">
                <a16:creationId xmlns:a16="http://schemas.microsoft.com/office/drawing/2014/main" id="{95635282-25C0-1F2B-482D-1D02BFC3C455}"/>
              </a:ext>
            </a:extLst>
          </p:cNvPr>
          <p:cNvCxnSpPr>
            <a:cxnSpLocks/>
          </p:cNvCxnSpPr>
          <p:nvPr/>
        </p:nvCxnSpPr>
        <p:spPr>
          <a:xfrm flipH="1">
            <a:off x="8322656" y="3032282"/>
            <a:ext cx="1636432" cy="5486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B035C3-C971-6151-F5CE-5EE83C63E8BE}"/>
              </a:ext>
            </a:extLst>
          </p:cNvPr>
          <p:cNvCxnSpPr>
            <a:cxnSpLocks/>
          </p:cNvCxnSpPr>
          <p:nvPr/>
        </p:nvCxnSpPr>
        <p:spPr>
          <a:xfrm flipH="1">
            <a:off x="9140872" y="2311751"/>
            <a:ext cx="1636432" cy="5486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6BD0F34-1262-0D10-DAE4-559ACF9F7B53}"/>
              </a:ext>
            </a:extLst>
          </p:cNvPr>
          <p:cNvCxnSpPr>
            <a:cxnSpLocks/>
          </p:cNvCxnSpPr>
          <p:nvPr/>
        </p:nvCxnSpPr>
        <p:spPr>
          <a:xfrm flipH="1">
            <a:off x="5980098" y="2414788"/>
            <a:ext cx="1439042" cy="4683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9518B3B-82EA-7C6C-011B-882093FE3900}"/>
              </a:ext>
            </a:extLst>
          </p:cNvPr>
          <p:cNvCxnSpPr>
            <a:cxnSpLocks/>
          </p:cNvCxnSpPr>
          <p:nvPr/>
        </p:nvCxnSpPr>
        <p:spPr>
          <a:xfrm>
            <a:off x="4447401" y="4186689"/>
            <a:ext cx="915306" cy="51623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5D9A70-EE41-8CAA-9979-333D5A421D62}"/>
              </a:ext>
            </a:extLst>
          </p:cNvPr>
          <p:cNvCxnSpPr>
            <a:cxnSpLocks/>
          </p:cNvCxnSpPr>
          <p:nvPr/>
        </p:nvCxnSpPr>
        <p:spPr>
          <a:xfrm flipH="1">
            <a:off x="5942833" y="5341701"/>
            <a:ext cx="128527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041B0B9-68B8-DD8C-2FF2-863715C4454D}"/>
              </a:ext>
            </a:extLst>
          </p:cNvPr>
          <p:cNvCxnSpPr>
            <a:cxnSpLocks/>
          </p:cNvCxnSpPr>
          <p:nvPr/>
        </p:nvCxnSpPr>
        <p:spPr>
          <a:xfrm flipH="1">
            <a:off x="6699619" y="2897081"/>
            <a:ext cx="1636432" cy="5486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Arrow: Down 24">
            <a:extLst>
              <a:ext uri="{FF2B5EF4-FFF2-40B4-BE49-F238E27FC236}">
                <a16:creationId xmlns:a16="http://schemas.microsoft.com/office/drawing/2014/main" id="{9B64CFB8-B83E-D0BA-9B53-BFA153973BAF}"/>
              </a:ext>
            </a:extLst>
          </p:cNvPr>
          <p:cNvSpPr/>
          <p:nvPr/>
        </p:nvSpPr>
        <p:spPr>
          <a:xfrm rot="7390346">
            <a:off x="5545438" y="6240799"/>
            <a:ext cx="314960" cy="367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47D3906-B1F9-28C4-43D4-EBDF018FF9B7}"/>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 </a:t>
            </a:r>
          </a:p>
          <a:p>
            <a:endParaRPr lang="en-US" sz="3100" cap="all" dirty="0">
              <a:solidFill>
                <a:srgbClr val="FFFFFF"/>
              </a:solidFill>
            </a:endParaRPr>
          </a:p>
          <a:p>
            <a:r>
              <a:rPr lang="en-US" sz="3100" b="1" cap="all" dirty="0">
                <a:solidFill>
                  <a:srgbClr val="FFFFFF"/>
                </a:solidFill>
              </a:rPr>
              <a:t>Registration process</a:t>
            </a:r>
            <a:endParaRPr lang="en-US" sz="3100" b="1" dirty="0">
              <a:solidFill>
                <a:srgbClr val="FFFFFF"/>
              </a:solidFill>
            </a:endParaRPr>
          </a:p>
        </p:txBody>
      </p:sp>
      <p:cxnSp>
        <p:nvCxnSpPr>
          <p:cNvPr id="8" name="Straight Arrow Connector 7">
            <a:extLst>
              <a:ext uri="{FF2B5EF4-FFF2-40B4-BE49-F238E27FC236}">
                <a16:creationId xmlns:a16="http://schemas.microsoft.com/office/drawing/2014/main" id="{5ECB3B25-4051-D05E-D4A4-D413A534A01C}"/>
              </a:ext>
            </a:extLst>
          </p:cNvPr>
          <p:cNvCxnSpPr>
            <a:cxnSpLocks/>
          </p:cNvCxnSpPr>
          <p:nvPr/>
        </p:nvCxnSpPr>
        <p:spPr>
          <a:xfrm flipH="1">
            <a:off x="9140872" y="4186689"/>
            <a:ext cx="1636432" cy="5486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757371"/>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3000"/>
                                        <p:tgtEl>
                                          <p:spTgt spid="2"/>
                                        </p:tgtEl>
                                      </p:cBhvr>
                                    </p:animEffect>
                                  </p:childTnLst>
                                </p:cTn>
                              </p:par>
                            </p:childTnLst>
                          </p:cTn>
                        </p:par>
                        <p:par>
                          <p:cTn id="36" fill="hold">
                            <p:stCondLst>
                              <p:cond delay="95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1000"/>
                                        <p:tgtEl>
                                          <p:spTgt spid="10"/>
                                        </p:tgtEl>
                                      </p:cBhvr>
                                    </p:animEffect>
                                  </p:childTnLst>
                                </p:cTn>
                              </p:par>
                            </p:childTnLst>
                          </p:cTn>
                        </p:par>
                        <p:par>
                          <p:cTn id="40" fill="hold">
                            <p:stCondLst>
                              <p:cond delay="10500"/>
                            </p:stCondLst>
                            <p:childTnLst>
                              <p:par>
                                <p:cTn id="41" presetID="2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1000"/>
                                        <p:tgtEl>
                                          <p:spTgt spid="9"/>
                                        </p:tgtEl>
                                      </p:cBhvr>
                                    </p:animEffect>
                                  </p:childTnLst>
                                </p:cTn>
                              </p:par>
                            </p:childTnLst>
                          </p:cTn>
                        </p:par>
                        <p:par>
                          <p:cTn id="44" fill="hold">
                            <p:stCondLst>
                              <p:cond delay="115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1000"/>
                                        <p:tgtEl>
                                          <p:spTgt spid="24"/>
                                        </p:tgtEl>
                                      </p:cBhvr>
                                    </p:animEffect>
                                  </p:childTnLst>
                                </p:cTn>
                              </p:par>
                            </p:childTnLst>
                          </p:cTn>
                        </p:par>
                        <p:par>
                          <p:cTn id="48" fill="hold">
                            <p:stCondLst>
                              <p:cond delay="12500"/>
                            </p:stCondLst>
                            <p:childTnLst>
                              <p:par>
                                <p:cTn id="49" presetID="22" presetClass="entr" presetSubtype="2"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1000"/>
                                        <p:tgtEl>
                                          <p:spTgt spid="6"/>
                                        </p:tgtEl>
                                      </p:cBhvr>
                                    </p:animEffect>
                                  </p:childTnLst>
                                </p:cTn>
                              </p:par>
                            </p:childTnLst>
                          </p:cTn>
                        </p:par>
                        <p:par>
                          <p:cTn id="52" fill="hold">
                            <p:stCondLst>
                              <p:cond delay="13500"/>
                            </p:stCondLst>
                            <p:childTnLst>
                              <p:par>
                                <p:cTn id="53" presetID="2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1000"/>
                                        <p:tgtEl>
                                          <p:spTgt spid="12"/>
                                        </p:tgtEl>
                                      </p:cBhvr>
                                    </p:animEffect>
                                  </p:childTnLst>
                                </p:cTn>
                              </p:par>
                            </p:childTnLst>
                          </p:cTn>
                        </p:par>
                        <p:par>
                          <p:cTn id="56" fill="hold">
                            <p:stCondLst>
                              <p:cond delay="1450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1000"/>
                                        <p:tgtEl>
                                          <p:spTgt spid="8"/>
                                        </p:tgtEl>
                                      </p:cBhvr>
                                    </p:animEffect>
                                  </p:childTnLst>
                                </p:cTn>
                              </p:par>
                            </p:childTnLst>
                          </p:cTn>
                        </p:par>
                        <p:par>
                          <p:cTn id="60" fill="hold">
                            <p:stCondLst>
                              <p:cond delay="15500"/>
                            </p:stCondLst>
                            <p:childTnLst>
                              <p:par>
                                <p:cTn id="61" presetID="22" presetClass="entr" presetSubtype="2"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1000"/>
                                        <p:tgtEl>
                                          <p:spTgt spid="21"/>
                                        </p:tgtEl>
                                      </p:cBhvr>
                                    </p:animEffect>
                                  </p:childTnLst>
                                </p:cTn>
                              </p:par>
                            </p:childTnLst>
                          </p:cTn>
                        </p:par>
                        <p:par>
                          <p:cTn id="64" fill="hold">
                            <p:stCondLst>
                              <p:cond delay="16500"/>
                            </p:stCondLst>
                            <p:childTnLst>
                              <p:par>
                                <p:cTn id="65" presetID="22" presetClass="entr" presetSubtype="2" fill="hold" grpId="0" nodeType="afterEffect">
                                  <p:stCondLst>
                                    <p:cond delay="250"/>
                                  </p:stCondLst>
                                  <p:childTnLst>
                                    <p:set>
                                      <p:cBhvr>
                                        <p:cTn id="66" dur="1" fill="hold">
                                          <p:stCondLst>
                                            <p:cond delay="0"/>
                                          </p:stCondLst>
                                        </p:cTn>
                                        <p:tgtEl>
                                          <p:spTgt spid="25"/>
                                        </p:tgtEl>
                                        <p:attrNameLst>
                                          <p:attrName>style.visibility</p:attrName>
                                        </p:attrNameLst>
                                      </p:cBhvr>
                                      <p:to>
                                        <p:strVal val="visible"/>
                                      </p:to>
                                    </p:set>
                                    <p:animEffect transition="in" filter="wipe(right)">
                                      <p:cBhvr>
                                        <p:cTn id="6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45061" y="1132058"/>
            <a:ext cx="7286898" cy="2023466"/>
          </a:xfrm>
        </p:spPr>
        <p:txBody>
          <a:bodyPr anchor="ctr">
            <a:normAutofit fontScale="40000" lnSpcReduction="20000"/>
          </a:bodyPr>
          <a:lstStyle/>
          <a:p>
            <a:pPr marL="0" indent="0">
              <a:lnSpc>
                <a:spcPct val="120000"/>
              </a:lnSpc>
              <a:spcBef>
                <a:spcPts val="0"/>
              </a:spcBef>
              <a:spcAft>
                <a:spcPts val="600"/>
              </a:spcAft>
              <a:buNone/>
            </a:pPr>
            <a:r>
              <a:rPr lang="en-US" sz="6000" b="1" dirty="0"/>
              <a:t>REGISTER TO THE </a:t>
            </a:r>
            <a:r>
              <a:rPr lang="en-US" sz="6000" b="1" cap="all" dirty="0"/>
              <a:t>e-Docs Portal </a:t>
            </a:r>
            <a:r>
              <a:rPr lang="en-US" sz="6000" b="1" dirty="0"/>
              <a:t>(continued)</a:t>
            </a:r>
          </a:p>
          <a:p>
            <a:pPr marL="0" indent="0">
              <a:spcAft>
                <a:spcPts val="1200"/>
              </a:spcAft>
              <a:buNone/>
            </a:pPr>
            <a:r>
              <a:rPr lang="en-US" sz="5000" b="1" dirty="0"/>
              <a:t>CONFIRMATION PAGE</a:t>
            </a:r>
          </a:p>
          <a:p>
            <a:r>
              <a:rPr lang="en-US" sz="5000" dirty="0"/>
              <a:t>A confirmation page informing you that the registration request in being processed will be displayed and an e-mail will be sent to you.  </a:t>
            </a:r>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6" name="Picture 5">
            <a:extLst>
              <a:ext uri="{FF2B5EF4-FFF2-40B4-BE49-F238E27FC236}">
                <a16:creationId xmlns:a16="http://schemas.microsoft.com/office/drawing/2014/main" id="{5A7003BD-4761-087B-5F22-E0C88F45AC89}"/>
              </a:ext>
            </a:extLst>
          </p:cNvPr>
          <p:cNvPicPr>
            <a:picLocks noChangeAspect="1"/>
          </p:cNvPicPr>
          <p:nvPr/>
        </p:nvPicPr>
        <p:blipFill rotWithShape="1">
          <a:blip r:embed="rId3"/>
          <a:srcRect l="8654" t="10256" r="10257" b="6932"/>
          <a:stretch/>
        </p:blipFill>
        <p:spPr bwMode="auto">
          <a:xfrm>
            <a:off x="5023250" y="3360842"/>
            <a:ext cx="5730519" cy="3291840"/>
          </a:xfrm>
          <a:prstGeom prst="rect">
            <a:avLst/>
          </a:prstGeom>
          <a:ln w="28575">
            <a:solidFill>
              <a:schemeClr val="accent1">
                <a:shade val="50000"/>
              </a:schemeClr>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827E4E4-9865-A2AD-F43F-77826BBF48B2}"/>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Registration process </a:t>
            </a:r>
            <a:endParaRPr lang="en-US" sz="3100" b="1" dirty="0">
              <a:solidFill>
                <a:srgbClr val="FFFFFF"/>
              </a:solidFill>
            </a:endParaRPr>
          </a:p>
        </p:txBody>
      </p:sp>
    </p:spTree>
    <p:extLst>
      <p:ext uri="{BB962C8B-B14F-4D97-AF65-F5344CB8AC3E}">
        <p14:creationId xmlns:p14="http://schemas.microsoft.com/office/powerpoint/2010/main" val="329764500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44778" y="1121925"/>
            <a:ext cx="7437553" cy="2415160"/>
          </a:xfrm>
        </p:spPr>
        <p:txBody>
          <a:bodyPr anchor="ctr">
            <a:normAutofit fontScale="25000" lnSpcReduction="20000"/>
          </a:bodyPr>
          <a:lstStyle/>
          <a:p>
            <a:pPr marL="0" indent="0">
              <a:lnSpc>
                <a:spcPct val="120000"/>
              </a:lnSpc>
              <a:spcBef>
                <a:spcPts val="0"/>
              </a:spcBef>
              <a:spcAft>
                <a:spcPts val="600"/>
              </a:spcAft>
              <a:buNone/>
            </a:pPr>
            <a:r>
              <a:rPr lang="en-US" sz="9600" b="1" dirty="0"/>
              <a:t>REGISTER TO THE </a:t>
            </a:r>
            <a:r>
              <a:rPr lang="en-US" sz="9600" b="1" cap="all" dirty="0"/>
              <a:t>e-Docs Portal </a:t>
            </a:r>
            <a:r>
              <a:rPr lang="en-US" sz="9600" b="1" dirty="0"/>
              <a:t>(continued)</a:t>
            </a:r>
            <a:endParaRPr lang="en-CA" sz="9600" b="1" dirty="0"/>
          </a:p>
          <a:p>
            <a:pPr marL="0" indent="0">
              <a:lnSpc>
                <a:spcPct val="120000"/>
              </a:lnSpc>
              <a:spcBef>
                <a:spcPts val="600"/>
              </a:spcBef>
              <a:spcAft>
                <a:spcPts val="600"/>
              </a:spcAft>
              <a:buNone/>
            </a:pPr>
            <a:r>
              <a:rPr lang="en-CA" sz="8000" b="1" dirty="0"/>
              <a:t>CONFIRMATION  EMAIL</a:t>
            </a:r>
            <a:endParaRPr lang="en-US" sz="8000" b="1" dirty="0"/>
          </a:p>
          <a:p>
            <a:pPr>
              <a:lnSpc>
                <a:spcPct val="120000"/>
              </a:lnSpc>
              <a:spcBef>
                <a:spcPts val="600"/>
              </a:spcBef>
              <a:spcAft>
                <a:spcPts val="600"/>
              </a:spcAft>
            </a:pPr>
            <a:r>
              <a:rPr lang="en-US" sz="8000" dirty="0"/>
              <a:t>Once your registration is processed, you will be notified by e-mail (see below), and you will have full access to the e-Documents Portal.</a:t>
            </a:r>
          </a:p>
          <a:p>
            <a:pPr>
              <a:lnSpc>
                <a:spcPct val="120000"/>
              </a:lnSpc>
              <a:spcBef>
                <a:spcPts val="600"/>
              </a:spcBef>
              <a:spcAft>
                <a:spcPts val="600"/>
              </a:spcAft>
            </a:pPr>
            <a:r>
              <a:rPr lang="en-US" sz="8000" dirty="0"/>
              <a:t>You can now login and begin uploading documents</a:t>
            </a:r>
            <a:r>
              <a:rPr lang="en-US" sz="6200" dirty="0"/>
              <a:t>.</a:t>
            </a:r>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2"/>
          <a:stretch>
            <a:fillRect/>
          </a:stretch>
        </p:blipFill>
        <p:spPr>
          <a:xfrm>
            <a:off x="4037827" y="10133"/>
            <a:ext cx="8151126" cy="1111792"/>
          </a:xfrm>
          <a:prstGeom prst="rect">
            <a:avLst/>
          </a:prstGeom>
        </p:spPr>
      </p:pic>
      <p:pic>
        <p:nvPicPr>
          <p:cNvPr id="5" name="Picture 4">
            <a:extLst>
              <a:ext uri="{FF2B5EF4-FFF2-40B4-BE49-F238E27FC236}">
                <a16:creationId xmlns:a16="http://schemas.microsoft.com/office/drawing/2014/main" id="{16F15720-0F43-F1FB-43AF-D04588DB5D57}"/>
              </a:ext>
            </a:extLst>
          </p:cNvPr>
          <p:cNvPicPr>
            <a:picLocks noChangeAspect="1"/>
          </p:cNvPicPr>
          <p:nvPr/>
        </p:nvPicPr>
        <p:blipFill rotWithShape="1">
          <a:blip r:embed="rId3"/>
          <a:srcRect t="45964" r="21581" b="6363"/>
          <a:stretch/>
        </p:blipFill>
        <p:spPr bwMode="auto">
          <a:xfrm>
            <a:off x="4276895" y="3817620"/>
            <a:ext cx="7754546" cy="2651760"/>
          </a:xfrm>
          <a:prstGeom prst="rect">
            <a:avLst/>
          </a:prstGeom>
          <a:ln w="25400">
            <a:solidFill>
              <a:schemeClr val="accent1"/>
            </a:solid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8D75010-B968-EB5D-C634-F689CB7D0D5C}"/>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Registration process </a:t>
            </a:r>
            <a:endParaRPr lang="en-US" sz="3100" b="1" dirty="0">
              <a:solidFill>
                <a:srgbClr val="FFFFFF"/>
              </a:solidFill>
            </a:endParaRPr>
          </a:p>
        </p:txBody>
      </p:sp>
      <p:cxnSp>
        <p:nvCxnSpPr>
          <p:cNvPr id="7" name="Straight Arrow Connector 6">
            <a:extLst>
              <a:ext uri="{FF2B5EF4-FFF2-40B4-BE49-F238E27FC236}">
                <a16:creationId xmlns:a16="http://schemas.microsoft.com/office/drawing/2014/main" id="{87EEB6C3-CE66-3A17-6299-6CD3E4B96728}"/>
              </a:ext>
            </a:extLst>
          </p:cNvPr>
          <p:cNvCxnSpPr>
            <a:cxnSpLocks/>
          </p:cNvCxnSpPr>
          <p:nvPr/>
        </p:nvCxnSpPr>
        <p:spPr>
          <a:xfrm flipH="1">
            <a:off x="5878046" y="6027271"/>
            <a:ext cx="942975" cy="0"/>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4313294"/>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500"/>
                                        <p:tgtEl>
                                          <p:spTgt spid="3">
                                            <p:txEl>
                                              <p:pRg st="0" end="0"/>
                                            </p:txEl>
                                          </p:spTgt>
                                        </p:tgtEl>
                                      </p:cBhvr>
                                    </p:animEffect>
                                    <p:anim calcmode="lin" valueType="num">
                                      <p:cBhvr>
                                        <p:cTn id="1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500"/>
                                        <p:tgtEl>
                                          <p:spTgt spid="3">
                                            <p:txEl>
                                              <p:pRg st="1" end="1"/>
                                            </p:txEl>
                                          </p:spTgt>
                                        </p:tgtEl>
                                      </p:cBhvr>
                                    </p:animEffect>
                                    <p:anim calcmode="lin" valueType="num">
                                      <p:cBhvr>
                                        <p:cTn id="24"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500"/>
                                        <p:tgtEl>
                                          <p:spTgt spid="3">
                                            <p:txEl>
                                              <p:pRg st="2" end="2"/>
                                            </p:txEl>
                                          </p:spTgt>
                                        </p:tgtEl>
                                      </p:cBhvr>
                                    </p:animEffect>
                                    <p:anim calcmode="lin" valueType="num">
                                      <p:cBhvr>
                                        <p:cTn id="30"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6500"/>
                            </p:stCondLst>
                            <p:childTnLst>
                              <p:par>
                                <p:cTn id="33" presetID="42" presetClass="entr" presetSubtype="0"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500"/>
                                        <p:tgtEl>
                                          <p:spTgt spid="3">
                                            <p:txEl>
                                              <p:pRg st="3" end="3"/>
                                            </p:txEl>
                                          </p:spTgt>
                                        </p:tgtEl>
                                      </p:cBhvr>
                                    </p:animEffect>
                                    <p:anim calcmode="lin" valueType="num">
                                      <p:cBhvr>
                                        <p:cTn id="36"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3000"/>
                                        <p:tgtEl>
                                          <p:spTgt spid="5"/>
                                        </p:tgtEl>
                                      </p:cBhvr>
                                    </p:animEffect>
                                  </p:childTnLst>
                                </p:cTn>
                              </p:par>
                            </p:childTnLst>
                          </p:cTn>
                        </p:par>
                        <p:par>
                          <p:cTn id="42" fill="hold">
                            <p:stCondLst>
                              <p:cond delay="11000"/>
                            </p:stCondLst>
                            <p:childTnLst>
                              <p:par>
                                <p:cTn id="43" presetID="22" presetClass="entr" presetSubtype="2"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F7055-544A-8C4B-FAFB-57016EDFAB9B}"/>
              </a:ext>
            </a:extLst>
          </p:cNvPr>
          <p:cNvSpPr>
            <a:spLocks noGrp="1"/>
          </p:cNvSpPr>
          <p:nvPr>
            <p:ph idx="1"/>
          </p:nvPr>
        </p:nvSpPr>
        <p:spPr>
          <a:xfrm>
            <a:off x="4254707" y="1274867"/>
            <a:ext cx="7437553" cy="1606757"/>
          </a:xfrm>
        </p:spPr>
        <p:txBody>
          <a:bodyPr anchor="ctr">
            <a:normAutofit lnSpcReduction="10000"/>
          </a:bodyPr>
          <a:lstStyle/>
          <a:p>
            <a:pPr marL="457200" lvl="1" indent="0">
              <a:buNone/>
            </a:pPr>
            <a:endParaRPr lang="en-US" b="1" cap="all" dirty="0"/>
          </a:p>
          <a:p>
            <a:pPr marL="0" indent="0">
              <a:buNone/>
            </a:pPr>
            <a:r>
              <a:rPr lang="en-US" sz="2600" b="1" cap="all" dirty="0"/>
              <a:t>How to upload Documents</a:t>
            </a:r>
            <a:endParaRPr lang="en-US" sz="1900" dirty="0"/>
          </a:p>
          <a:p>
            <a:pPr marL="0" indent="0">
              <a:buNone/>
            </a:pPr>
            <a:r>
              <a:rPr lang="en-US" sz="2200" dirty="0"/>
              <a:t>You can submit documents by clicking the “</a:t>
            </a:r>
            <a:r>
              <a:rPr lang="en-US" sz="2200" b="1" dirty="0"/>
              <a:t>UPLOAD documents</a:t>
            </a:r>
            <a:r>
              <a:rPr lang="en-US" sz="2200" dirty="0"/>
              <a:t>” button on the </a:t>
            </a:r>
            <a:r>
              <a:rPr lang="en-US" sz="2200" dirty="0" err="1"/>
              <a:t>eDocuments</a:t>
            </a:r>
            <a:r>
              <a:rPr lang="en-US" sz="2200" dirty="0"/>
              <a:t> Portal home page.</a:t>
            </a:r>
          </a:p>
          <a:p>
            <a:pPr marL="0" indent="0">
              <a:buNone/>
            </a:pPr>
            <a:endParaRPr lang="en-US" sz="1700" dirty="0">
              <a:latin typeface="Calibri" panose="020F0502020204030204" pitchFamily="34" charset="0"/>
              <a:ea typeface="Calibri" panose="020F0502020204030204" pitchFamily="34" charset="0"/>
            </a:endParaRPr>
          </a:p>
          <a:p>
            <a:pPr marL="0" indent="0">
              <a:buNone/>
            </a:pPr>
            <a:endParaRPr lang="en-US" sz="1700" dirty="0"/>
          </a:p>
        </p:txBody>
      </p:sp>
      <p:pic>
        <p:nvPicPr>
          <p:cNvPr id="4" name="Picture 3">
            <a:extLst>
              <a:ext uri="{FF2B5EF4-FFF2-40B4-BE49-F238E27FC236}">
                <a16:creationId xmlns:a16="http://schemas.microsoft.com/office/drawing/2014/main" id="{5300F2A6-FF25-E927-BFC1-5D5F884CD410}"/>
              </a:ext>
            </a:extLst>
          </p:cNvPr>
          <p:cNvPicPr>
            <a:picLocks noChangeAspect="1"/>
          </p:cNvPicPr>
          <p:nvPr/>
        </p:nvPicPr>
        <p:blipFill>
          <a:blip r:embed="rId3"/>
          <a:stretch>
            <a:fillRect/>
          </a:stretch>
        </p:blipFill>
        <p:spPr>
          <a:xfrm>
            <a:off x="4037827" y="10133"/>
            <a:ext cx="8151126" cy="1111792"/>
          </a:xfrm>
          <a:prstGeom prst="rect">
            <a:avLst/>
          </a:prstGeom>
        </p:spPr>
      </p:pic>
      <p:pic>
        <p:nvPicPr>
          <p:cNvPr id="2" name="Picture 1">
            <a:extLst>
              <a:ext uri="{FF2B5EF4-FFF2-40B4-BE49-F238E27FC236}">
                <a16:creationId xmlns:a16="http://schemas.microsoft.com/office/drawing/2014/main" id="{200BDD2F-D486-05A2-2D30-C134A9221943}"/>
              </a:ext>
            </a:extLst>
          </p:cNvPr>
          <p:cNvPicPr>
            <a:picLocks noChangeAspect="1"/>
          </p:cNvPicPr>
          <p:nvPr/>
        </p:nvPicPr>
        <p:blipFill>
          <a:blip r:embed="rId4"/>
          <a:stretch>
            <a:fillRect/>
          </a:stretch>
        </p:blipFill>
        <p:spPr>
          <a:xfrm>
            <a:off x="4254699" y="2712609"/>
            <a:ext cx="7141475" cy="1188720"/>
          </a:xfrm>
          <a:prstGeom prst="rect">
            <a:avLst/>
          </a:prstGeom>
        </p:spPr>
      </p:pic>
      <p:cxnSp>
        <p:nvCxnSpPr>
          <p:cNvPr id="7" name="Straight Arrow Connector 6">
            <a:extLst>
              <a:ext uri="{FF2B5EF4-FFF2-40B4-BE49-F238E27FC236}">
                <a16:creationId xmlns:a16="http://schemas.microsoft.com/office/drawing/2014/main" id="{5B0A72BF-D00D-81A6-1F11-0871EB0A0374}"/>
              </a:ext>
            </a:extLst>
          </p:cNvPr>
          <p:cNvCxnSpPr/>
          <p:nvPr/>
        </p:nvCxnSpPr>
        <p:spPr>
          <a:xfrm flipH="1">
            <a:off x="6040200" y="2736693"/>
            <a:ext cx="1101090" cy="53403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4FF2B0-4B40-A751-F3CC-CCEE3749C9CA}"/>
              </a:ext>
            </a:extLst>
          </p:cNvPr>
          <p:cNvSpPr txBox="1"/>
          <p:nvPr/>
        </p:nvSpPr>
        <p:spPr>
          <a:xfrm>
            <a:off x="4402745" y="4063919"/>
            <a:ext cx="7289515" cy="2631490"/>
          </a:xfrm>
          <a:prstGeom prst="rect">
            <a:avLst/>
          </a:prstGeom>
          <a:noFill/>
        </p:spPr>
        <p:txBody>
          <a:bodyPr wrap="square">
            <a:spAutoFit/>
          </a:bodyPr>
          <a:lstStyle/>
          <a:p>
            <a:pPr marL="0" marR="0">
              <a:spcBef>
                <a:spcPts val="0"/>
              </a:spcBef>
            </a:pPr>
            <a:r>
              <a:rPr lang="en-US" sz="2000" b="1" dirty="0">
                <a:effectLst/>
                <a:latin typeface="Calibri" panose="020F0502020204030204" pitchFamily="34" charset="0"/>
                <a:ea typeface="Calibri" panose="020F0502020204030204" pitchFamily="34" charset="0"/>
              </a:rPr>
              <a:t>Note:</a:t>
            </a:r>
          </a:p>
          <a:p>
            <a:pPr marL="342900" indent="-342900">
              <a:spcAft>
                <a:spcPts val="600"/>
              </a:spcAft>
              <a:buFont typeface="Arial" panose="020B0604020202020204" pitchFamily="34" charset="0"/>
              <a:buChar char="•"/>
            </a:pPr>
            <a:r>
              <a:rPr lang="en-US" sz="2000" dirty="0">
                <a:effectLst/>
                <a:ea typeface="Calibri" panose="020F0502020204030204" pitchFamily="34" charset="0"/>
              </a:rPr>
              <a:t>Support can be provided during regular business hours, Monday to Friday from 8:00 a.m. to 4:00 p.m. (Eastern Time) except statutory holidays. You can contact us at </a:t>
            </a:r>
            <a:r>
              <a:rPr lang="en-CA" sz="2000" dirty="0">
                <a:hlinkClick r:id="rId5"/>
              </a:rPr>
              <a:t>edocsportal.portaildoc@fpslreb-crtespf.gc.ca</a:t>
            </a:r>
            <a:r>
              <a:rPr lang="en-CA" sz="2000" dirty="0"/>
              <a:t> </a:t>
            </a:r>
            <a:endParaRPr lang="en-US" sz="2000" dirty="0">
              <a:effectLst/>
              <a:ea typeface="Calibri" panose="020F0502020204030204" pitchFamily="34" charset="0"/>
            </a:endParaRPr>
          </a:p>
          <a:p>
            <a:pPr marL="342900" marR="0" indent="-342900">
              <a:spcBef>
                <a:spcPts val="0"/>
              </a:spcBef>
              <a:buFont typeface="Arial" panose="020B0604020202020204" pitchFamily="34" charset="0"/>
              <a:buChar char="•"/>
            </a:pPr>
            <a:r>
              <a:rPr lang="en-US" sz="2000" dirty="0">
                <a:ea typeface="Calibri" panose="020F0502020204030204" pitchFamily="34" charset="0"/>
              </a:rPr>
              <a:t>Documents received will only be processed during regular business hours, Monday to Friday from 8:00 a.m. to 4:00 p.m. (Eastern Time) except statutory holidays.</a:t>
            </a:r>
            <a:endParaRPr lang="en-US" sz="2000" dirty="0">
              <a:effectLst/>
              <a:ea typeface="Calibri" panose="020F0502020204030204" pitchFamily="34" charset="0"/>
            </a:endParaRPr>
          </a:p>
        </p:txBody>
      </p:sp>
      <p:sp>
        <p:nvSpPr>
          <p:cNvPr id="5" name="Title 1">
            <a:extLst>
              <a:ext uri="{FF2B5EF4-FFF2-40B4-BE49-F238E27FC236}">
                <a16:creationId xmlns:a16="http://schemas.microsoft.com/office/drawing/2014/main" id="{FF17EE93-5EF4-E410-89C0-E41580105865}"/>
              </a:ext>
            </a:extLst>
          </p:cNvPr>
          <p:cNvSpPr txBox="1">
            <a:spLocks/>
          </p:cNvSpPr>
          <p:nvPr/>
        </p:nvSpPr>
        <p:spPr>
          <a:xfrm>
            <a:off x="660041" y="2767106"/>
            <a:ext cx="2880828"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cap="all" dirty="0">
                <a:solidFill>
                  <a:srgbClr val="FFFFFF"/>
                </a:solidFill>
              </a:rPr>
              <a:t>e-docs </a:t>
            </a:r>
            <a:br>
              <a:rPr lang="en-US" sz="3100" cap="all" dirty="0">
                <a:solidFill>
                  <a:srgbClr val="FFFFFF"/>
                </a:solidFill>
              </a:rPr>
            </a:br>
            <a:r>
              <a:rPr lang="en-US" sz="3100" cap="all" dirty="0">
                <a:solidFill>
                  <a:srgbClr val="FFFFFF"/>
                </a:solidFill>
              </a:rPr>
              <a:t>portal</a:t>
            </a:r>
          </a:p>
          <a:p>
            <a:endParaRPr lang="en-US" sz="3100" cap="all" dirty="0">
              <a:solidFill>
                <a:srgbClr val="FFFFFF"/>
              </a:solidFill>
            </a:endParaRPr>
          </a:p>
          <a:p>
            <a:r>
              <a:rPr lang="en-US" sz="3100" b="1" cap="all" dirty="0">
                <a:solidFill>
                  <a:srgbClr val="FFFFFF"/>
                </a:solidFill>
              </a:rPr>
              <a:t>Document upload </a:t>
            </a:r>
            <a:endParaRPr lang="en-US" sz="3100" b="1" dirty="0">
              <a:solidFill>
                <a:srgbClr val="FFFFFF"/>
              </a:solidFill>
            </a:endParaRPr>
          </a:p>
        </p:txBody>
      </p:sp>
    </p:spTree>
    <p:extLst>
      <p:ext uri="{BB962C8B-B14F-4D97-AF65-F5344CB8AC3E}">
        <p14:creationId xmlns:p14="http://schemas.microsoft.com/office/powerpoint/2010/main" val="3886925583"/>
      </p:ext>
    </p:extLst>
  </p:cSld>
  <p:clrMapOvr>
    <a:masterClrMapping/>
  </p:clrMapOvr>
  <mc:AlternateContent xmlns:mc="http://schemas.openxmlformats.org/markup-compatibility/2006" xmlns:p159="http://schemas.microsoft.com/office/powerpoint/2015/09/main">
    <mc:Choice Requires="p159">
      <p:transition spd="slow"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000"/>
                                        <p:tgtEl>
                                          <p:spTgt spid="4"/>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500"/>
                                        <p:tgtEl>
                                          <p:spTgt spid="3">
                                            <p:txEl>
                                              <p:pRg st="1" end="1"/>
                                            </p:txEl>
                                          </p:spTgt>
                                        </p:tgtEl>
                                      </p:cBhvr>
                                    </p:animEffect>
                                    <p:anim calcmode="lin" valueType="num">
                                      <p:cBhvr>
                                        <p:cTn id="1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3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25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1250"/>
                                        <p:tgtEl>
                                          <p:spTgt spid="7"/>
                                        </p:tgtEl>
                                      </p:cBhvr>
                                    </p:animEffect>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500"/>
                                        <p:tgtEl>
                                          <p:spTgt spid="10">
                                            <p:txEl>
                                              <p:pRg st="0" end="0"/>
                                            </p:txEl>
                                          </p:spTgt>
                                        </p:tgtEl>
                                      </p:cBhvr>
                                    </p:animEffect>
                                    <p:anim calcmode="lin" valueType="num">
                                      <p:cBhvr>
                                        <p:cTn id="40" dur="1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1" dur="1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fade">
                                      <p:cBhvr>
                                        <p:cTn id="45" dur="1500"/>
                                        <p:tgtEl>
                                          <p:spTgt spid="10">
                                            <p:txEl>
                                              <p:pRg st="1" end="1"/>
                                            </p:txEl>
                                          </p:spTgt>
                                        </p:tgtEl>
                                      </p:cBhvr>
                                    </p:animEffect>
                                    <p:anim calcmode="lin" valueType="num">
                                      <p:cBhvr>
                                        <p:cTn id="46" dur="1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7" dur="1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nodeType="after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animEffect transition="in" filter="fade">
                                      <p:cBhvr>
                                        <p:cTn id="51" dur="1500"/>
                                        <p:tgtEl>
                                          <p:spTgt spid="10">
                                            <p:txEl>
                                              <p:pRg st="2" end="2"/>
                                            </p:txEl>
                                          </p:spTgt>
                                        </p:tgtEl>
                                      </p:cBhvr>
                                    </p:animEffect>
                                    <p:anim calcmode="lin" valueType="num">
                                      <p:cBhvr>
                                        <p:cTn id="52" dur="1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3" dur="1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3552</TotalTime>
  <Words>1207</Words>
  <Application>Microsoft Office PowerPoint</Application>
  <PresentationFormat>Grand écran</PresentationFormat>
  <Paragraphs>180</Paragraphs>
  <Slides>23</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Office Theme</vt:lpstr>
      <vt:lpstr>Introduction  to the  FPSLREB’s   E-Docs  Portal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FPSLREB’s   e-docs  portal</dc:title>
  <dc:creator>Charette, Francine</dc:creator>
  <cp:lastModifiedBy>Fortin, Maude</cp:lastModifiedBy>
  <cp:revision>25</cp:revision>
  <dcterms:created xsi:type="dcterms:W3CDTF">2023-03-17T14:13:08Z</dcterms:created>
  <dcterms:modified xsi:type="dcterms:W3CDTF">2023-04-25T21:17:37Z</dcterms:modified>
</cp:coreProperties>
</file>